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MAYER — Coherence: title slide carries one idea and the framework spine only. No decorative clutter. Dark background reserved for open/close (sandwich structure).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pre-task / post-task artifact. The pre/post flaw count is the Level 2 learning measure.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MAYER — Coherence: the summative performance task framed as four concrete deliverables, nothing extra. This is the assessment.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mirrors open (sandwich). The commitment question seeds the Level 3 follow-up and creates verbal commitment supporting transfer.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MAYER — Signaling: a single quote anchors the whole problem space; the eye has one place to land. This is the real practitioner voice that grounds the workshop.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MAYER — Coherence: states the gap in one move, no extra framing. The skill the rest of the session builds toward.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MAYER — Segmenting: the four steps are visually chunked so learners hold the whole map before diving in. Audit highlighted in accent (signaling) because it gets the most time and is the core IP.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MAYER — Modality + Redundancy: spoken facilitation carries the detail; the slide holds short anchors only, never full sentences read aloud. Right-panel list is segmented into discrete, learner-paced points.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MAYER — Modality + Redundancy: spoken facilitation carries the detail; the slide holds short anchors only, never full sentences read aloud. Right-panel list is segmented into discrete, learner-paced points.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MAYER — Modality + Redundancy: spoken facilitation carries the detail; the slide holds short anchors only, never full sentences read aloud. Right-panel list is segmented into discrete, learner-paced points.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MAYER — Modality + Redundancy: spoken facilitation carries the detail; the slide holds short anchors only, never full sentences read aloud. Right-panel list is segmented into discrete, learner-paced points.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MAYER — Coherence + Signaling: the complete job aid on one screen, numbered for reference during the live audit walk-through. Dark slide marks this as the centerpiece.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D1A"/>
        </a:solidFill>
      </p:bgPr>
    </p:bg>
    <p:spTree>
      <p:nvGrpSpPr>
        <p:cNvPr id="1" name=""/>
        <p:cNvGrpSpPr/>
        <p:nvPr/>
      </p:nvGrpSpPr>
      <p:grpSpPr>
        <a:xfrm>
          <a:off x="0" y="0"/>
          <a:ext cx="0" cy="0"/>
          <a:chOff x="0" y="0"/>
          <a:chExt cx="0" cy="0"/>
        </a:xfrm>
      </p:grpSpPr>
      <p:sp>
        <p:nvSpPr>
          <p:cNvPr id="2" name="Text 0"/>
          <p:cNvSpPr/>
          <p:nvPr/>
        </p:nvSpPr>
        <p:spPr>
          <a:xfrm>
            <a:off x="731520" y="2194560"/>
            <a:ext cx="10058400" cy="365760"/>
          </a:xfrm>
          <a:prstGeom prst="rect">
            <a:avLst/>
          </a:prstGeom>
          <a:noFill/>
          <a:ln/>
        </p:spPr>
        <p:txBody>
          <a:bodyPr wrap="square" rtlCol="0" anchor="ctr"/>
          <a:lstStyle/>
          <a:p>
            <a:pPr indent="0" marL="0">
              <a:buNone/>
            </a:pPr>
            <a:r>
              <a:rPr lang="en-US" sz="1300" b="1" spc="300" kern="0" dirty="0">
                <a:solidFill>
                  <a:srgbClr val="C4623F"/>
                </a:solidFill>
                <a:latin typeface="Calibri" pitchFamily="34" charset="0"/>
                <a:ea typeface="Calibri" pitchFamily="34" charset="-122"/>
                <a:cs typeface="Calibri" pitchFamily="34" charset="-120"/>
              </a:rPr>
              <a:t>FRAME · GENERATE · AUDIT · LOG</a:t>
            </a:r>
            <a:endParaRPr lang="en-US" sz="1300" dirty="0"/>
          </a:p>
        </p:txBody>
      </p:sp>
      <p:sp>
        <p:nvSpPr>
          <p:cNvPr id="3" name="Text 1"/>
          <p:cNvSpPr/>
          <p:nvPr/>
        </p:nvSpPr>
        <p:spPr>
          <a:xfrm>
            <a:off x="685800" y="2560320"/>
            <a:ext cx="10515600" cy="1828800"/>
          </a:xfrm>
          <a:prstGeom prst="rect">
            <a:avLst/>
          </a:prstGeom>
          <a:noFill/>
          <a:ln/>
        </p:spPr>
        <p:txBody>
          <a:bodyPr wrap="square" rtlCol="0" anchor="ctr"/>
          <a:lstStyle/>
          <a:p>
            <a:pPr indent="0" marL="0">
              <a:lnSpc>
                <a:spcPts val="4800"/>
              </a:lnSpc>
              <a:buNone/>
            </a:pPr>
            <a:r>
              <a:rPr lang="en-US" sz="4800" b="1" dirty="0">
                <a:solidFill>
                  <a:srgbClr val="F7F5EF"/>
                </a:solidFill>
                <a:latin typeface="Cambria" pitchFamily="34" charset="0"/>
                <a:ea typeface="Cambria" pitchFamily="34" charset="-122"/>
                <a:cs typeface="Cambria" pitchFamily="34" charset="-120"/>
              </a:rPr>
              <a:t>Build With AI</a:t>
            </a:r>
            <a:endParaRPr lang="en-US" sz="4800" dirty="0"/>
          </a:p>
          <a:p>
            <a:pPr indent="0" marL="0">
              <a:lnSpc>
                <a:spcPts val="4800"/>
              </a:lnSpc>
              <a:buNone/>
            </a:pPr>
            <a:r>
              <a:rPr lang="en-US" sz="4800" b="1" dirty="0">
                <a:solidFill>
                  <a:srgbClr val="F7F5EF"/>
                </a:solidFill>
                <a:latin typeface="Cambria" pitchFamily="34" charset="0"/>
                <a:ea typeface="Cambria" pitchFamily="34" charset="-122"/>
                <a:cs typeface="Cambria" pitchFamily="34" charset="-120"/>
              </a:rPr>
              <a:t>Without Breaking Quality</a:t>
            </a:r>
            <a:endParaRPr lang="en-US" sz="4800" dirty="0"/>
          </a:p>
        </p:txBody>
      </p:sp>
      <p:sp>
        <p:nvSpPr>
          <p:cNvPr id="4" name="Text 2"/>
          <p:cNvSpPr/>
          <p:nvPr/>
        </p:nvSpPr>
        <p:spPr>
          <a:xfrm>
            <a:off x="731520" y="4480560"/>
            <a:ext cx="8229600" cy="548640"/>
          </a:xfrm>
          <a:prstGeom prst="rect">
            <a:avLst/>
          </a:prstGeom>
          <a:noFill/>
          <a:ln/>
        </p:spPr>
        <p:txBody>
          <a:bodyPr wrap="square" rtlCol="0" anchor="ctr"/>
          <a:lstStyle/>
          <a:p>
            <a:pPr indent="0" marL="0">
              <a:buNone/>
            </a:pPr>
            <a:r>
              <a:rPr lang="en-US" sz="1600" dirty="0">
                <a:solidFill>
                  <a:srgbClr val="C9C4B6"/>
                </a:solidFill>
                <a:latin typeface="Calibri" pitchFamily="34" charset="0"/>
                <a:ea typeface="Calibri" pitchFamily="34" charset="-122"/>
                <a:cs typeface="Calibri" pitchFamily="34" charset="-120"/>
              </a:rPr>
              <a:t>A practical framework for evaluating AI-generated learning content — before it reaches a learner.</a:t>
            </a:r>
            <a:endParaRPr lang="en-US" sz="1600" dirty="0"/>
          </a:p>
        </p:txBody>
      </p:sp>
      <p:sp>
        <p:nvSpPr>
          <p:cNvPr id="5" name="Text 3"/>
          <p:cNvSpPr/>
          <p:nvPr/>
        </p:nvSpPr>
        <p:spPr>
          <a:xfrm>
            <a:off x="731520" y="6126480"/>
            <a:ext cx="7315200" cy="274320"/>
          </a:xfrm>
          <a:prstGeom prst="rect">
            <a:avLst/>
          </a:prstGeom>
          <a:noFill/>
          <a:ln/>
        </p:spPr>
        <p:txBody>
          <a:bodyPr wrap="square" rtlCol="0" anchor="ctr"/>
          <a:lstStyle/>
          <a:p>
            <a:pPr indent="0" marL="0">
              <a:buNone/>
            </a:pPr>
            <a:r>
              <a:rPr lang="en-US" sz="1200" dirty="0">
                <a:solidFill>
                  <a:srgbClr val="6B8676"/>
                </a:solidFill>
                <a:latin typeface="Calibri" pitchFamily="34" charset="0"/>
                <a:ea typeface="Calibri" pitchFamily="34" charset="-122"/>
                <a:cs typeface="Calibri" pitchFamily="34" charset="-120"/>
              </a:rPr>
              <a:t>Ehoro Village · Learning Experience Design</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5EF"/>
        </a:solidFill>
      </p:bgPr>
    </p:bg>
    <p:spTree>
      <p:nvGrpSpPr>
        <p:cNvPr id="1" name=""/>
        <p:cNvGrpSpPr/>
        <p:nvPr/>
      </p:nvGrpSpPr>
      <p:grpSpPr>
        <a:xfrm>
          <a:off x="0" y="0"/>
          <a:ext cx="0" cy="0"/>
          <a:chOff x="0" y="0"/>
          <a:chExt cx="0" cy="0"/>
        </a:xfrm>
      </p:grpSpPr>
      <p:sp>
        <p:nvSpPr>
          <p:cNvPr id="2" name="Text 0"/>
          <p:cNvSpPr/>
          <p:nvPr/>
        </p:nvSpPr>
        <p:spPr>
          <a:xfrm>
            <a:off x="640080" y="502920"/>
            <a:ext cx="10058400" cy="274320"/>
          </a:xfrm>
          <a:prstGeom prst="rect">
            <a:avLst/>
          </a:prstGeom>
          <a:noFill/>
          <a:ln/>
        </p:spPr>
        <p:txBody>
          <a:bodyPr wrap="square" rtlCol="0" anchor="ctr"/>
          <a:lstStyle/>
          <a:p>
            <a:pPr indent="0" marL="0">
              <a:buNone/>
            </a:pPr>
            <a:r>
              <a:rPr lang="en-US" sz="1100" b="1" spc="300" kern="0" dirty="0">
                <a:solidFill>
                  <a:srgbClr val="C4623F"/>
                </a:solidFill>
                <a:latin typeface="Calibri" pitchFamily="34" charset="0"/>
                <a:ea typeface="Calibri" pitchFamily="34" charset="-122"/>
                <a:cs typeface="Calibri" pitchFamily="34" charset="-120"/>
              </a:rPr>
              <a:t>LIVE AUDIT</a:t>
            </a:r>
            <a:endParaRPr lang="en-US" sz="1100" dirty="0"/>
          </a:p>
        </p:txBody>
      </p:sp>
      <p:sp>
        <p:nvSpPr>
          <p:cNvPr id="3" name="Text 1"/>
          <p:cNvSpPr/>
          <p:nvPr/>
        </p:nvSpPr>
        <p:spPr>
          <a:xfrm>
            <a:off x="731520" y="1463040"/>
            <a:ext cx="10058400" cy="1463040"/>
          </a:xfrm>
          <a:prstGeom prst="rect">
            <a:avLst/>
          </a:prstGeom>
          <a:noFill/>
          <a:ln/>
        </p:spPr>
        <p:txBody>
          <a:bodyPr wrap="square" rtlCol="0" anchor="ctr"/>
          <a:lstStyle/>
          <a:p>
            <a:pPr indent="0" marL="0">
              <a:lnSpc>
                <a:spcPts val="4000"/>
              </a:lnSpc>
              <a:buNone/>
            </a:pPr>
            <a:r>
              <a:rPr lang="en-US" sz="3200" b="1" dirty="0">
                <a:solidFill>
                  <a:srgbClr val="3F5E4E"/>
                </a:solidFill>
                <a:latin typeface="Cambria" pitchFamily="34" charset="0"/>
                <a:ea typeface="Cambria" pitchFamily="34" charset="-122"/>
                <a:cs typeface="Cambria" pitchFamily="34" charset="-120"/>
              </a:rPr>
              <a:t>One AI-generated leadership module.</a:t>
            </a:r>
            <a:endParaRPr lang="en-US" sz="3200" dirty="0"/>
          </a:p>
          <a:p>
            <a:pPr indent="0" marL="0">
              <a:lnSpc>
                <a:spcPts val="4000"/>
              </a:lnSpc>
              <a:buNone/>
            </a:pPr>
            <a:r>
              <a:rPr lang="en-US" sz="3200" b="1" dirty="0">
                <a:solidFill>
                  <a:srgbClr val="3F5E4E"/>
                </a:solidFill>
                <a:latin typeface="Cambria" pitchFamily="34" charset="0"/>
                <a:ea typeface="Cambria" pitchFamily="34" charset="-122"/>
                <a:cs typeface="Cambria" pitchFamily="34" charset="-120"/>
              </a:rPr>
              <a:t>Seven hidden flaws.</a:t>
            </a:r>
            <a:endParaRPr lang="en-US" sz="3200" dirty="0"/>
          </a:p>
        </p:txBody>
      </p:sp>
      <p:sp>
        <p:nvSpPr>
          <p:cNvPr id="4" name="Text 2"/>
          <p:cNvSpPr/>
          <p:nvPr/>
        </p:nvSpPr>
        <p:spPr>
          <a:xfrm>
            <a:off x="731520" y="3291840"/>
            <a:ext cx="9601200" cy="1280160"/>
          </a:xfrm>
          <a:prstGeom prst="rect">
            <a:avLst/>
          </a:prstGeom>
          <a:noFill/>
          <a:ln/>
        </p:spPr>
        <p:txBody>
          <a:bodyPr wrap="square" rtlCol="0" anchor="ctr"/>
          <a:lstStyle/>
          <a:p>
            <a:pPr indent="0" marL="0">
              <a:buNone/>
            </a:pPr>
            <a:r>
              <a:rPr lang="en-US" sz="1600" dirty="0">
                <a:solidFill>
                  <a:srgbClr val="3A3D37"/>
                </a:solidFill>
                <a:latin typeface="Calibri" pitchFamily="34" charset="0"/>
                <a:ea typeface="Calibri" pitchFamily="34" charset="-122"/>
                <a:cs typeface="Calibri" pitchFamily="34" charset="-120"/>
              </a:rPr>
              <a:t>Unaided, most reviewers catch two or three. With the checklist, all seven surface — including a fabricated statistic, a scenario that rewards the wrong behavior, and a quiz that tests recall for a skill objective.</a:t>
            </a:r>
            <a:endParaRPr lang="en-US" sz="1600" dirty="0"/>
          </a:p>
        </p:txBody>
      </p:sp>
      <p:sp>
        <p:nvSpPr>
          <p:cNvPr id="5" name="Text 3"/>
          <p:cNvSpPr/>
          <p:nvPr/>
        </p:nvSpPr>
        <p:spPr>
          <a:xfrm>
            <a:off x="731520" y="4754880"/>
            <a:ext cx="9601200" cy="457200"/>
          </a:xfrm>
          <a:prstGeom prst="rect">
            <a:avLst/>
          </a:prstGeom>
          <a:noFill/>
          <a:ln/>
        </p:spPr>
        <p:txBody>
          <a:bodyPr wrap="square" rtlCol="0" anchor="ctr"/>
          <a:lstStyle/>
          <a:p>
            <a:pPr indent="0" marL="0">
              <a:buNone/>
            </a:pPr>
            <a:r>
              <a:rPr lang="en-US" sz="1500" i="1" dirty="0">
                <a:solidFill>
                  <a:srgbClr val="C4623F"/>
                </a:solidFill>
                <a:latin typeface="Calibri" pitchFamily="34" charset="0"/>
                <a:ea typeface="Calibri" pitchFamily="34" charset="-122"/>
                <a:cs typeface="Calibri" pitchFamily="34" charset="-120"/>
              </a:rPr>
              <a:t>That gap — 2 caught vs. 7 caught — is the value of the framework.</a:t>
            </a:r>
            <a:endParaRPr lang="en-US" sz="15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5EF"/>
        </a:solidFill>
      </p:bgPr>
    </p:bg>
    <p:spTree>
      <p:nvGrpSpPr>
        <p:cNvPr id="1" name=""/>
        <p:cNvGrpSpPr/>
        <p:nvPr/>
      </p:nvGrpSpPr>
      <p:grpSpPr>
        <a:xfrm>
          <a:off x="0" y="0"/>
          <a:ext cx="0" cy="0"/>
          <a:chOff x="0" y="0"/>
          <a:chExt cx="0" cy="0"/>
        </a:xfrm>
      </p:grpSpPr>
      <p:sp>
        <p:nvSpPr>
          <p:cNvPr id="2" name="Text 0"/>
          <p:cNvSpPr/>
          <p:nvPr/>
        </p:nvSpPr>
        <p:spPr>
          <a:xfrm>
            <a:off x="640080" y="502920"/>
            <a:ext cx="10058400" cy="274320"/>
          </a:xfrm>
          <a:prstGeom prst="rect">
            <a:avLst/>
          </a:prstGeom>
          <a:noFill/>
          <a:ln/>
        </p:spPr>
        <p:txBody>
          <a:bodyPr wrap="square" rtlCol="0" anchor="ctr"/>
          <a:lstStyle/>
          <a:p>
            <a:pPr indent="0" marL="0">
              <a:buNone/>
            </a:pPr>
            <a:r>
              <a:rPr lang="en-US" sz="1100" b="1" spc="300" kern="0" dirty="0">
                <a:solidFill>
                  <a:srgbClr val="C4623F"/>
                </a:solidFill>
                <a:latin typeface="Calibri" pitchFamily="34" charset="0"/>
                <a:ea typeface="Calibri" pitchFamily="34" charset="-122"/>
                <a:cs typeface="Calibri" pitchFamily="34" charset="-120"/>
              </a:rPr>
              <a:t>YOUR TURN</a:t>
            </a:r>
            <a:endParaRPr lang="en-US" sz="1100" dirty="0"/>
          </a:p>
        </p:txBody>
      </p:sp>
      <p:sp>
        <p:nvSpPr>
          <p:cNvPr id="3" name="Text 1"/>
          <p:cNvSpPr/>
          <p:nvPr/>
        </p:nvSpPr>
        <p:spPr>
          <a:xfrm>
            <a:off x="731520" y="1463040"/>
            <a:ext cx="10058400" cy="914400"/>
          </a:xfrm>
          <a:prstGeom prst="rect">
            <a:avLst/>
          </a:prstGeom>
          <a:noFill/>
          <a:ln/>
        </p:spPr>
        <p:txBody>
          <a:bodyPr wrap="square" rtlCol="0" anchor="ctr"/>
          <a:lstStyle/>
          <a:p>
            <a:pPr indent="0" marL="0">
              <a:buNone/>
            </a:pPr>
            <a:r>
              <a:rPr lang="en-US" sz="3200" b="1" dirty="0">
                <a:solidFill>
                  <a:srgbClr val="1A1D1A"/>
                </a:solidFill>
                <a:latin typeface="Cambria" pitchFamily="34" charset="0"/>
                <a:ea typeface="Cambria" pitchFamily="34" charset="-122"/>
                <a:cs typeface="Cambria" pitchFamily="34" charset="-120"/>
              </a:rPr>
              <a:t>Run the full loop on your own content.</a:t>
            </a:r>
            <a:endParaRPr lang="en-US" sz="3200" dirty="0"/>
          </a:p>
        </p:txBody>
      </p:sp>
      <p:sp>
        <p:nvSpPr>
          <p:cNvPr id="4" name="Text 2"/>
          <p:cNvSpPr/>
          <p:nvPr/>
        </p:nvSpPr>
        <p:spPr>
          <a:xfrm>
            <a:off x="731520" y="2651760"/>
            <a:ext cx="9601200" cy="1097280"/>
          </a:xfrm>
          <a:prstGeom prst="rect">
            <a:avLst/>
          </a:prstGeom>
          <a:noFill/>
          <a:ln/>
        </p:spPr>
        <p:txBody>
          <a:bodyPr wrap="square" rtlCol="0" anchor="ctr"/>
          <a:lstStyle/>
          <a:p>
            <a:pPr indent="0" marL="0">
              <a:buNone/>
            </a:pPr>
            <a:r>
              <a:rPr lang="en-US" sz="1700" dirty="0">
                <a:solidFill>
                  <a:srgbClr val="3A3D37"/>
                </a:solidFill>
                <a:latin typeface="Calibri" pitchFamily="34" charset="0"/>
                <a:ea typeface="Calibri" pitchFamily="34" charset="-122"/>
                <a:cs typeface="Calibri" pitchFamily="34" charset="-120"/>
              </a:rPr>
              <a:t>Frame it. Generate and iterate. Audit against the seven. Log your decisions. This is the real work — with a real piece of your own content, start to finish.</a:t>
            </a:r>
            <a:endParaRPr lang="en-US" sz="1700" dirty="0"/>
          </a:p>
        </p:txBody>
      </p:sp>
      <p:sp>
        <p:nvSpPr>
          <p:cNvPr id="5" name="Shape 3"/>
          <p:cNvSpPr/>
          <p:nvPr/>
        </p:nvSpPr>
        <p:spPr>
          <a:xfrm>
            <a:off x="731520" y="4206240"/>
            <a:ext cx="2468880" cy="822960"/>
          </a:xfrm>
          <a:prstGeom prst="roundRect">
            <a:avLst>
              <a:gd name="adj" fmla="val 8889"/>
            </a:avLst>
          </a:prstGeom>
          <a:solidFill>
            <a:srgbClr val="3F5E4E"/>
          </a:solidFill>
          <a:ln/>
        </p:spPr>
      </p:sp>
      <p:sp>
        <p:nvSpPr>
          <p:cNvPr id="6" name="Text 4"/>
          <p:cNvSpPr/>
          <p:nvPr/>
        </p:nvSpPr>
        <p:spPr>
          <a:xfrm>
            <a:off x="731520" y="4206240"/>
            <a:ext cx="2468880" cy="8229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Prompt brief</a:t>
            </a:r>
            <a:endParaRPr lang="en-US" sz="1400" dirty="0"/>
          </a:p>
        </p:txBody>
      </p:sp>
      <p:sp>
        <p:nvSpPr>
          <p:cNvPr id="7" name="Shape 5"/>
          <p:cNvSpPr/>
          <p:nvPr/>
        </p:nvSpPr>
        <p:spPr>
          <a:xfrm>
            <a:off x="3474720" y="4206240"/>
            <a:ext cx="2468880" cy="822960"/>
          </a:xfrm>
          <a:prstGeom prst="roundRect">
            <a:avLst>
              <a:gd name="adj" fmla="val 8889"/>
            </a:avLst>
          </a:prstGeom>
          <a:solidFill>
            <a:srgbClr val="3F5E4E"/>
          </a:solidFill>
          <a:ln/>
        </p:spPr>
      </p:sp>
      <p:sp>
        <p:nvSpPr>
          <p:cNvPr id="8" name="Text 6"/>
          <p:cNvSpPr/>
          <p:nvPr/>
        </p:nvSpPr>
        <p:spPr>
          <a:xfrm>
            <a:off x="3474720" y="4206240"/>
            <a:ext cx="2468880" cy="8229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Iterated output</a:t>
            </a:r>
            <a:endParaRPr lang="en-US" sz="1400" dirty="0"/>
          </a:p>
        </p:txBody>
      </p:sp>
      <p:sp>
        <p:nvSpPr>
          <p:cNvPr id="9" name="Shape 7"/>
          <p:cNvSpPr/>
          <p:nvPr/>
        </p:nvSpPr>
        <p:spPr>
          <a:xfrm>
            <a:off x="6217920" y="4206240"/>
            <a:ext cx="2468880" cy="822960"/>
          </a:xfrm>
          <a:prstGeom prst="roundRect">
            <a:avLst>
              <a:gd name="adj" fmla="val 8889"/>
            </a:avLst>
          </a:prstGeom>
          <a:solidFill>
            <a:srgbClr val="3F5E4E"/>
          </a:solidFill>
          <a:ln/>
        </p:spPr>
      </p:sp>
      <p:sp>
        <p:nvSpPr>
          <p:cNvPr id="10" name="Text 8"/>
          <p:cNvSpPr/>
          <p:nvPr/>
        </p:nvSpPr>
        <p:spPr>
          <a:xfrm>
            <a:off x="6217920" y="4206240"/>
            <a:ext cx="2468880" cy="8229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Annotated checklist</a:t>
            </a:r>
            <a:endParaRPr lang="en-US" sz="1400" dirty="0"/>
          </a:p>
        </p:txBody>
      </p:sp>
      <p:sp>
        <p:nvSpPr>
          <p:cNvPr id="11" name="Shape 9"/>
          <p:cNvSpPr/>
          <p:nvPr/>
        </p:nvSpPr>
        <p:spPr>
          <a:xfrm>
            <a:off x="8961120" y="4206240"/>
            <a:ext cx="2468880" cy="822960"/>
          </a:xfrm>
          <a:prstGeom prst="roundRect">
            <a:avLst>
              <a:gd name="adj" fmla="val 8889"/>
            </a:avLst>
          </a:prstGeom>
          <a:solidFill>
            <a:srgbClr val="3F5E4E"/>
          </a:solidFill>
          <a:ln/>
        </p:spPr>
      </p:sp>
      <p:sp>
        <p:nvSpPr>
          <p:cNvPr id="12" name="Text 10"/>
          <p:cNvSpPr/>
          <p:nvPr/>
        </p:nvSpPr>
        <p:spPr>
          <a:xfrm>
            <a:off x="8961120" y="4206240"/>
            <a:ext cx="2468880" cy="8229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Session log</a:t>
            </a:r>
            <a:endParaRPr lang="en-US" sz="1400" dirty="0"/>
          </a:p>
        </p:txBody>
      </p:sp>
      <p:sp>
        <p:nvSpPr>
          <p:cNvPr id="13" name="Text 11"/>
          <p:cNvSpPr/>
          <p:nvPr/>
        </p:nvSpPr>
        <p:spPr>
          <a:xfrm>
            <a:off x="731520" y="5303520"/>
            <a:ext cx="10058400" cy="365760"/>
          </a:xfrm>
          <a:prstGeom prst="rect">
            <a:avLst/>
          </a:prstGeom>
          <a:noFill/>
          <a:ln/>
        </p:spPr>
        <p:txBody>
          <a:bodyPr wrap="square" rtlCol="0" anchor="ctr"/>
          <a:lstStyle/>
          <a:p>
            <a:pPr indent="0" marL="0">
              <a:buNone/>
            </a:pPr>
            <a:r>
              <a:rPr lang="en-US" sz="1400" i="1" dirty="0">
                <a:solidFill>
                  <a:srgbClr val="7A7568"/>
                </a:solidFill>
                <a:latin typeface="Calibri" pitchFamily="34" charset="0"/>
                <a:ea typeface="Calibri" pitchFamily="34" charset="-122"/>
                <a:cs typeface="Calibri" pitchFamily="34" charset="-120"/>
              </a:rPr>
              <a:t>Four artifacts. That's your evidence you can do this in your own work.</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A1D1A"/>
        </a:solidFill>
      </p:bgPr>
    </p:bg>
    <p:spTree>
      <p:nvGrpSpPr>
        <p:cNvPr id="1" name=""/>
        <p:cNvGrpSpPr/>
        <p:nvPr/>
      </p:nvGrpSpPr>
      <p:grpSpPr>
        <a:xfrm>
          <a:off x="0" y="0"/>
          <a:ext cx="0" cy="0"/>
          <a:chOff x="0" y="0"/>
          <a:chExt cx="0" cy="0"/>
        </a:xfrm>
      </p:grpSpPr>
      <p:sp>
        <p:nvSpPr>
          <p:cNvPr id="2" name="Text 0"/>
          <p:cNvSpPr/>
          <p:nvPr/>
        </p:nvSpPr>
        <p:spPr>
          <a:xfrm>
            <a:off x="731520" y="2377440"/>
            <a:ext cx="10058400" cy="365760"/>
          </a:xfrm>
          <a:prstGeom prst="rect">
            <a:avLst/>
          </a:prstGeom>
          <a:noFill/>
          <a:ln/>
        </p:spPr>
        <p:txBody>
          <a:bodyPr wrap="square" rtlCol="0" anchor="ctr"/>
          <a:lstStyle/>
          <a:p>
            <a:pPr indent="0" marL="0">
              <a:buNone/>
            </a:pPr>
            <a:r>
              <a:rPr lang="en-US" sz="1300" b="1" spc="300" kern="0" dirty="0">
                <a:solidFill>
                  <a:srgbClr val="C4623F"/>
                </a:solidFill>
                <a:latin typeface="Calibri" pitchFamily="34" charset="0"/>
                <a:ea typeface="Calibri" pitchFamily="34" charset="-122"/>
                <a:cs typeface="Calibri" pitchFamily="34" charset="-120"/>
              </a:rPr>
              <a:t>FRAME · GENERATE · AUDIT · LOG</a:t>
            </a:r>
            <a:endParaRPr lang="en-US" sz="1300" dirty="0"/>
          </a:p>
        </p:txBody>
      </p:sp>
      <p:sp>
        <p:nvSpPr>
          <p:cNvPr id="3" name="Text 1"/>
          <p:cNvSpPr/>
          <p:nvPr/>
        </p:nvSpPr>
        <p:spPr>
          <a:xfrm>
            <a:off x="685800" y="2834640"/>
            <a:ext cx="10515600" cy="1645920"/>
          </a:xfrm>
          <a:prstGeom prst="rect">
            <a:avLst/>
          </a:prstGeom>
          <a:noFill/>
          <a:ln/>
        </p:spPr>
        <p:txBody>
          <a:bodyPr wrap="square" rtlCol="0" anchor="ctr"/>
          <a:lstStyle/>
          <a:p>
            <a:pPr indent="0" marL="0">
              <a:lnSpc>
                <a:spcPts val="4400"/>
              </a:lnSpc>
              <a:buNone/>
            </a:pPr>
            <a:r>
              <a:rPr lang="en-US" sz="3800" b="1" dirty="0">
                <a:solidFill>
                  <a:srgbClr val="F7F5EF"/>
                </a:solidFill>
                <a:latin typeface="Cambria" pitchFamily="34" charset="0"/>
                <a:ea typeface="Cambria" pitchFamily="34" charset="-122"/>
                <a:cs typeface="Cambria" pitchFamily="34" charset="-120"/>
              </a:rPr>
              <a:t>Information doesn't change behavior.</a:t>
            </a:r>
            <a:endParaRPr lang="en-US" sz="3800" dirty="0"/>
          </a:p>
          <a:p>
            <a:pPr indent="0" marL="0">
              <a:lnSpc>
                <a:spcPts val="4400"/>
              </a:lnSpc>
              <a:buNone/>
            </a:pPr>
            <a:r>
              <a:rPr lang="en-US" sz="3800" b="1" dirty="0">
                <a:solidFill>
                  <a:srgbClr val="F7F5EF"/>
                </a:solidFill>
                <a:latin typeface="Cambria" pitchFamily="34" charset="0"/>
                <a:ea typeface="Cambria" pitchFamily="34" charset="-122"/>
                <a:cs typeface="Cambria" pitchFamily="34" charset="-120"/>
              </a:rPr>
              <a:t>Practice does.</a:t>
            </a:r>
            <a:endParaRPr lang="en-US" sz="3800" dirty="0"/>
          </a:p>
        </p:txBody>
      </p:sp>
      <p:sp>
        <p:nvSpPr>
          <p:cNvPr id="4" name="Text 2"/>
          <p:cNvSpPr/>
          <p:nvPr/>
        </p:nvSpPr>
        <p:spPr>
          <a:xfrm>
            <a:off x="731520" y="4663440"/>
            <a:ext cx="10058400" cy="457200"/>
          </a:xfrm>
          <a:prstGeom prst="rect">
            <a:avLst/>
          </a:prstGeom>
          <a:noFill/>
          <a:ln/>
        </p:spPr>
        <p:txBody>
          <a:bodyPr wrap="square" rtlCol="0" anchor="ctr"/>
          <a:lstStyle/>
          <a:p>
            <a:pPr indent="0" marL="0">
              <a:buNone/>
            </a:pPr>
            <a:r>
              <a:rPr lang="en-US" sz="1700" i="1" dirty="0">
                <a:solidFill>
                  <a:srgbClr val="C9C4B6"/>
                </a:solidFill>
                <a:latin typeface="Calibri" pitchFamily="34" charset="0"/>
                <a:ea typeface="Calibri" pitchFamily="34" charset="-122"/>
                <a:cs typeface="Calibri" pitchFamily="34" charset="-120"/>
              </a:rPr>
              <a:t>What will you do differently in your next AI-assisted content task?</a:t>
            </a:r>
            <a:endParaRPr lang="en-US" sz="1700" dirty="0"/>
          </a:p>
        </p:txBody>
      </p:sp>
      <p:sp>
        <p:nvSpPr>
          <p:cNvPr id="5" name="Text 3"/>
          <p:cNvSpPr/>
          <p:nvPr/>
        </p:nvSpPr>
        <p:spPr>
          <a:xfrm>
            <a:off x="731520" y="6126480"/>
            <a:ext cx="7315200" cy="274320"/>
          </a:xfrm>
          <a:prstGeom prst="rect">
            <a:avLst/>
          </a:prstGeom>
          <a:noFill/>
          <a:ln/>
        </p:spPr>
        <p:txBody>
          <a:bodyPr wrap="square" rtlCol="0" anchor="ctr"/>
          <a:lstStyle/>
          <a:p>
            <a:pPr indent="0" marL="0">
              <a:buNone/>
            </a:pPr>
            <a:r>
              <a:rPr lang="en-US" sz="1200" dirty="0">
                <a:solidFill>
                  <a:srgbClr val="6B8676"/>
                </a:solidFill>
                <a:latin typeface="Calibri" pitchFamily="34" charset="0"/>
                <a:ea typeface="Calibri" pitchFamily="34" charset="-122"/>
                <a:cs typeface="Calibri" pitchFamily="34" charset="-120"/>
              </a:rPr>
              <a:t>Ehoro Village · Learning Experience Design</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5EF"/>
        </a:solidFill>
      </p:bgPr>
    </p:bg>
    <p:spTree>
      <p:nvGrpSpPr>
        <p:cNvPr id="1" name=""/>
        <p:cNvGrpSpPr/>
        <p:nvPr/>
      </p:nvGrpSpPr>
      <p:grpSpPr>
        <a:xfrm>
          <a:off x="0" y="0"/>
          <a:ext cx="0" cy="0"/>
          <a:chOff x="0" y="0"/>
          <a:chExt cx="0" cy="0"/>
        </a:xfrm>
      </p:grpSpPr>
      <p:sp>
        <p:nvSpPr>
          <p:cNvPr id="2" name="Text 0"/>
          <p:cNvSpPr/>
          <p:nvPr/>
        </p:nvSpPr>
        <p:spPr>
          <a:xfrm>
            <a:off x="640080" y="502920"/>
            <a:ext cx="10058400" cy="274320"/>
          </a:xfrm>
          <a:prstGeom prst="rect">
            <a:avLst/>
          </a:prstGeom>
          <a:noFill/>
          <a:ln/>
        </p:spPr>
        <p:txBody>
          <a:bodyPr wrap="square" rtlCol="0" anchor="ctr"/>
          <a:lstStyle/>
          <a:p>
            <a:pPr indent="0" marL="0">
              <a:buNone/>
            </a:pPr>
            <a:r>
              <a:rPr lang="en-US" sz="1100" b="1" spc="300" kern="0" dirty="0">
                <a:solidFill>
                  <a:srgbClr val="C4623F"/>
                </a:solidFill>
                <a:latin typeface="Calibri" pitchFamily="34" charset="0"/>
                <a:ea typeface="Calibri" pitchFamily="34" charset="-122"/>
                <a:cs typeface="Calibri" pitchFamily="34" charset="-120"/>
              </a:rPr>
              <a:t>THE PROBLEM</a:t>
            </a:r>
            <a:endParaRPr lang="en-US" sz="1100" dirty="0"/>
          </a:p>
        </p:txBody>
      </p:sp>
      <p:sp>
        <p:nvSpPr>
          <p:cNvPr id="3" name="Text 1"/>
          <p:cNvSpPr/>
          <p:nvPr/>
        </p:nvSpPr>
        <p:spPr>
          <a:xfrm>
            <a:off x="822960" y="1920240"/>
            <a:ext cx="10424160" cy="2194560"/>
          </a:xfrm>
          <a:prstGeom prst="rect">
            <a:avLst/>
          </a:prstGeom>
          <a:noFill/>
          <a:ln/>
        </p:spPr>
        <p:txBody>
          <a:bodyPr wrap="square" rtlCol="0" anchor="ctr"/>
          <a:lstStyle/>
          <a:p>
            <a:pPr indent="0" marL="0">
              <a:lnSpc>
                <a:spcPts val="4000"/>
              </a:lnSpc>
              <a:buNone/>
            </a:pPr>
            <a:r>
              <a:rPr lang="en-US" sz="3000" i="1" dirty="0">
                <a:solidFill>
                  <a:srgbClr val="3F5E4E"/>
                </a:solidFill>
                <a:latin typeface="Cambria" pitchFamily="34" charset="0"/>
                <a:ea typeface="Cambria" pitchFamily="34" charset="-122"/>
                <a:cs typeface="Cambria" pitchFamily="34" charset="-120"/>
              </a:rPr>
              <a:t>"AI can help me execute faster, but it can also let me — or faculty — jump to solutions before we've actually diagnosed the problem."</a:t>
            </a:r>
            <a:endParaRPr lang="en-US" sz="3000" dirty="0"/>
          </a:p>
        </p:txBody>
      </p:sp>
      <p:sp>
        <p:nvSpPr>
          <p:cNvPr id="4" name="Text 2"/>
          <p:cNvSpPr/>
          <p:nvPr/>
        </p:nvSpPr>
        <p:spPr>
          <a:xfrm>
            <a:off x="822960" y="4297680"/>
            <a:ext cx="9144000" cy="365760"/>
          </a:xfrm>
          <a:prstGeom prst="rect">
            <a:avLst/>
          </a:prstGeom>
          <a:noFill/>
          <a:ln/>
        </p:spPr>
        <p:txBody>
          <a:bodyPr wrap="square" rtlCol="0" anchor="ctr"/>
          <a:lstStyle/>
          <a:p>
            <a:pPr indent="0" marL="0">
              <a:buNone/>
            </a:pPr>
            <a:r>
              <a:rPr lang="en-US" sz="1400" dirty="0">
                <a:solidFill>
                  <a:srgbClr val="7A7568"/>
                </a:solidFill>
                <a:latin typeface="Calibri" pitchFamily="34" charset="0"/>
                <a:ea typeface="Calibri" pitchFamily="34" charset="-122"/>
                <a:cs typeface="Calibri" pitchFamily="34" charset="-120"/>
              </a:rPr>
              <a:t>— Senior Learning Experience Designer, higher education</a:t>
            </a:r>
            <a:endParaRPr lang="en-US" sz="1400" dirty="0"/>
          </a:p>
        </p:txBody>
      </p:sp>
      <p:sp>
        <p:nvSpPr>
          <p:cNvPr id="5" name="Text 3"/>
          <p:cNvSpPr/>
          <p:nvPr/>
        </p:nvSpPr>
        <p:spPr>
          <a:xfrm>
            <a:off x="822960" y="5029200"/>
            <a:ext cx="9144000" cy="365760"/>
          </a:xfrm>
          <a:prstGeom prst="rect">
            <a:avLst/>
          </a:prstGeom>
          <a:noFill/>
          <a:ln/>
        </p:spPr>
        <p:txBody>
          <a:bodyPr wrap="square" rtlCol="0" anchor="ctr"/>
          <a:lstStyle/>
          <a:p>
            <a:pPr indent="0" marL="0">
              <a:buNone/>
            </a:pPr>
            <a:r>
              <a:rPr lang="en-US" sz="1300" dirty="0">
                <a:solidFill>
                  <a:srgbClr val="7A7568"/>
                </a:solidFill>
                <a:latin typeface="Calibri" pitchFamily="34" charset="0"/>
                <a:ea typeface="Calibri" pitchFamily="34" charset="-122"/>
                <a:cs typeface="Calibri" pitchFamily="34" charset="-120"/>
              </a:rPr>
              <a:t>From pre-design interviews with two senior practitioners — corporate L&amp;D and higher ed.</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5EF"/>
        </a:solidFill>
      </p:bgPr>
    </p:bg>
    <p:spTree>
      <p:nvGrpSpPr>
        <p:cNvPr id="1" name=""/>
        <p:cNvGrpSpPr/>
        <p:nvPr/>
      </p:nvGrpSpPr>
      <p:grpSpPr>
        <a:xfrm>
          <a:off x="0" y="0"/>
          <a:ext cx="0" cy="0"/>
          <a:chOff x="0" y="0"/>
          <a:chExt cx="0" cy="0"/>
        </a:xfrm>
      </p:grpSpPr>
      <p:sp>
        <p:nvSpPr>
          <p:cNvPr id="2" name="Text 0"/>
          <p:cNvSpPr/>
          <p:nvPr/>
        </p:nvSpPr>
        <p:spPr>
          <a:xfrm>
            <a:off x="640080" y="502920"/>
            <a:ext cx="10058400" cy="274320"/>
          </a:xfrm>
          <a:prstGeom prst="rect">
            <a:avLst/>
          </a:prstGeom>
          <a:noFill/>
          <a:ln/>
        </p:spPr>
        <p:txBody>
          <a:bodyPr wrap="square" rtlCol="0" anchor="ctr"/>
          <a:lstStyle/>
          <a:p>
            <a:pPr indent="0" marL="0">
              <a:buNone/>
            </a:pPr>
            <a:r>
              <a:rPr lang="en-US" sz="1100" b="1" spc="300" kern="0" dirty="0">
                <a:solidFill>
                  <a:srgbClr val="C4623F"/>
                </a:solidFill>
                <a:latin typeface="Calibri" pitchFamily="34" charset="0"/>
                <a:ea typeface="Calibri" pitchFamily="34" charset="-122"/>
                <a:cs typeface="Calibri" pitchFamily="34" charset="-120"/>
              </a:rPr>
              <a:t>THE GAP</a:t>
            </a:r>
            <a:endParaRPr lang="en-US" sz="1100" dirty="0"/>
          </a:p>
        </p:txBody>
      </p:sp>
      <p:sp>
        <p:nvSpPr>
          <p:cNvPr id="3" name="Text 1"/>
          <p:cNvSpPr/>
          <p:nvPr/>
        </p:nvSpPr>
        <p:spPr>
          <a:xfrm>
            <a:off x="731520" y="1463040"/>
            <a:ext cx="10515600" cy="548640"/>
          </a:xfrm>
          <a:prstGeom prst="rect">
            <a:avLst/>
          </a:prstGeom>
          <a:noFill/>
          <a:ln/>
        </p:spPr>
        <p:txBody>
          <a:bodyPr wrap="square" rtlCol="0" anchor="ctr"/>
          <a:lstStyle/>
          <a:p>
            <a:pPr indent="0" marL="0">
              <a:buNone/>
            </a:pPr>
            <a:r>
              <a:rPr lang="en-US" sz="2000" dirty="0">
                <a:solidFill>
                  <a:srgbClr val="1A1D1A"/>
                </a:solidFill>
                <a:latin typeface="Calibri" pitchFamily="34" charset="0"/>
                <a:ea typeface="Calibri" pitchFamily="34" charset="-122"/>
                <a:cs typeface="Calibri" pitchFamily="34" charset="-120"/>
              </a:rPr>
              <a:t>Practitioners are using AI to generate learning content —</a:t>
            </a:r>
            <a:endParaRPr lang="en-US" sz="2000" dirty="0"/>
          </a:p>
        </p:txBody>
      </p:sp>
      <p:sp>
        <p:nvSpPr>
          <p:cNvPr id="4" name="Text 2"/>
          <p:cNvSpPr/>
          <p:nvPr/>
        </p:nvSpPr>
        <p:spPr>
          <a:xfrm>
            <a:off x="731520" y="2057400"/>
            <a:ext cx="10515600" cy="1097280"/>
          </a:xfrm>
          <a:prstGeom prst="rect">
            <a:avLst/>
          </a:prstGeom>
          <a:noFill/>
          <a:ln/>
        </p:spPr>
        <p:txBody>
          <a:bodyPr wrap="square" rtlCol="0" anchor="ctr"/>
          <a:lstStyle/>
          <a:p>
            <a:pPr indent="0" marL="0">
              <a:lnSpc>
                <a:spcPts val="3800"/>
              </a:lnSpc>
              <a:buNone/>
            </a:pPr>
            <a:r>
              <a:rPr lang="en-US" sz="3200" b="1" dirty="0">
                <a:solidFill>
                  <a:srgbClr val="3F5E4E"/>
                </a:solidFill>
                <a:latin typeface="Cambria" pitchFamily="34" charset="0"/>
                <a:ea typeface="Cambria" pitchFamily="34" charset="-122"/>
                <a:cs typeface="Cambria" pitchFamily="34" charset="-120"/>
              </a:rPr>
              <a:t>but lack a structured way to evaluate it before it reaches learners.</a:t>
            </a:r>
            <a:endParaRPr lang="en-US" sz="3200" dirty="0"/>
          </a:p>
        </p:txBody>
      </p:sp>
      <p:sp>
        <p:nvSpPr>
          <p:cNvPr id="5" name="Text 3"/>
          <p:cNvSpPr/>
          <p:nvPr/>
        </p:nvSpPr>
        <p:spPr>
          <a:xfrm>
            <a:off x="731520" y="3566160"/>
            <a:ext cx="10058400" cy="822960"/>
          </a:xfrm>
          <a:prstGeom prst="rect">
            <a:avLst/>
          </a:prstGeom>
          <a:noFill/>
          <a:ln/>
        </p:spPr>
        <p:txBody>
          <a:bodyPr wrap="square" rtlCol="0" anchor="ctr"/>
          <a:lstStyle/>
          <a:p>
            <a:pPr indent="0" marL="0">
              <a:buNone/>
            </a:pPr>
            <a:r>
              <a:rPr lang="en-US" sz="1600" dirty="0">
                <a:solidFill>
                  <a:srgbClr val="3A3D37"/>
                </a:solidFill>
                <a:latin typeface="Calibri" pitchFamily="34" charset="0"/>
                <a:ea typeface="Calibri" pitchFamily="34" charset="-122"/>
                <a:cs typeface="Calibri" pitchFamily="34" charset="-120"/>
              </a:rPr>
              <a:t>The result: output that looks pedagogically sound but may model the wrong behavior, flatten voice, or pass off recall as rigor.</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5EF"/>
        </a:solidFill>
      </p:bgPr>
    </p:bg>
    <p:spTree>
      <p:nvGrpSpPr>
        <p:cNvPr id="1" name=""/>
        <p:cNvGrpSpPr/>
        <p:nvPr/>
      </p:nvGrpSpPr>
      <p:grpSpPr>
        <a:xfrm>
          <a:off x="0" y="0"/>
          <a:ext cx="0" cy="0"/>
          <a:chOff x="0" y="0"/>
          <a:chExt cx="0" cy="0"/>
        </a:xfrm>
      </p:grpSpPr>
      <p:sp>
        <p:nvSpPr>
          <p:cNvPr id="2" name="Text 0"/>
          <p:cNvSpPr/>
          <p:nvPr/>
        </p:nvSpPr>
        <p:spPr>
          <a:xfrm>
            <a:off x="640080" y="502920"/>
            <a:ext cx="10058400" cy="274320"/>
          </a:xfrm>
          <a:prstGeom prst="rect">
            <a:avLst/>
          </a:prstGeom>
          <a:noFill/>
          <a:ln/>
        </p:spPr>
        <p:txBody>
          <a:bodyPr wrap="square" rtlCol="0" anchor="ctr"/>
          <a:lstStyle/>
          <a:p>
            <a:pPr indent="0" marL="0">
              <a:buNone/>
            </a:pPr>
            <a:r>
              <a:rPr lang="en-US" sz="1100" b="1" spc="300" kern="0" dirty="0">
                <a:solidFill>
                  <a:srgbClr val="C4623F"/>
                </a:solidFill>
                <a:latin typeface="Calibri" pitchFamily="34" charset="0"/>
                <a:ea typeface="Calibri" pitchFamily="34" charset="-122"/>
                <a:cs typeface="Calibri" pitchFamily="34" charset="-120"/>
              </a:rPr>
              <a:t>THE FRAMEWORK</a:t>
            </a:r>
            <a:endParaRPr lang="en-US" sz="1100" dirty="0"/>
          </a:p>
        </p:txBody>
      </p:sp>
      <p:sp>
        <p:nvSpPr>
          <p:cNvPr id="3" name="Text 1"/>
          <p:cNvSpPr/>
          <p:nvPr/>
        </p:nvSpPr>
        <p:spPr>
          <a:xfrm>
            <a:off x="731520" y="1371600"/>
            <a:ext cx="10058400" cy="548640"/>
          </a:xfrm>
          <a:prstGeom prst="rect">
            <a:avLst/>
          </a:prstGeom>
          <a:noFill/>
          <a:ln/>
        </p:spPr>
        <p:txBody>
          <a:bodyPr wrap="square" rtlCol="0" anchor="ctr"/>
          <a:lstStyle/>
          <a:p>
            <a:pPr indent="0" marL="0">
              <a:buNone/>
            </a:pPr>
            <a:r>
              <a:rPr lang="en-US" sz="2800" b="1" dirty="0">
                <a:solidFill>
                  <a:srgbClr val="1A1D1A"/>
                </a:solidFill>
                <a:latin typeface="Cambria" pitchFamily="34" charset="0"/>
                <a:ea typeface="Cambria" pitchFamily="34" charset="-122"/>
                <a:cs typeface="Cambria" pitchFamily="34" charset="-120"/>
              </a:rPr>
              <a:t>Four steps. One real piece of your content.</a:t>
            </a:r>
            <a:endParaRPr lang="en-US" sz="2800" dirty="0"/>
          </a:p>
        </p:txBody>
      </p:sp>
      <p:sp>
        <p:nvSpPr>
          <p:cNvPr id="4" name="Shape 2"/>
          <p:cNvSpPr/>
          <p:nvPr/>
        </p:nvSpPr>
        <p:spPr>
          <a:xfrm>
            <a:off x="731520" y="2468880"/>
            <a:ext cx="2468880" cy="2194560"/>
          </a:xfrm>
          <a:prstGeom prst="roundRect">
            <a:avLst>
              <a:gd name="adj" fmla="val 4167"/>
            </a:avLst>
          </a:prstGeom>
          <a:solidFill>
            <a:srgbClr val="3F5E4E"/>
          </a:solidFill>
          <a:ln/>
        </p:spPr>
      </p:sp>
      <p:sp>
        <p:nvSpPr>
          <p:cNvPr id="5" name="Text 3"/>
          <p:cNvSpPr/>
          <p:nvPr/>
        </p:nvSpPr>
        <p:spPr>
          <a:xfrm>
            <a:off x="731520" y="2651760"/>
            <a:ext cx="2468880" cy="548640"/>
          </a:xfrm>
          <a:prstGeom prst="rect">
            <a:avLst/>
          </a:prstGeom>
          <a:noFill/>
          <a:ln/>
        </p:spPr>
        <p:txBody>
          <a:bodyPr wrap="square" rtlCol="0" anchor="ctr"/>
          <a:lstStyle/>
          <a:p>
            <a:pPr algn="ctr" indent="0" marL="0">
              <a:buNone/>
            </a:pPr>
            <a:r>
              <a:rPr lang="en-US" sz="3000" b="1" dirty="0">
                <a:solidFill>
                  <a:srgbClr val="FFFFFF"/>
                </a:solidFill>
                <a:latin typeface="Cambria" pitchFamily="34" charset="0"/>
                <a:ea typeface="Cambria" pitchFamily="34" charset="-122"/>
                <a:cs typeface="Cambria" pitchFamily="34" charset="-120"/>
              </a:rPr>
              <a:t>1</a:t>
            </a:r>
            <a:endParaRPr lang="en-US" sz="3000" dirty="0"/>
          </a:p>
        </p:txBody>
      </p:sp>
      <p:sp>
        <p:nvSpPr>
          <p:cNvPr id="6" name="Text 4"/>
          <p:cNvSpPr/>
          <p:nvPr/>
        </p:nvSpPr>
        <p:spPr>
          <a:xfrm>
            <a:off x="731520" y="3291840"/>
            <a:ext cx="2468880" cy="365760"/>
          </a:xfrm>
          <a:prstGeom prst="rect">
            <a:avLst/>
          </a:prstGeom>
          <a:noFill/>
          <a:ln/>
        </p:spPr>
        <p:txBody>
          <a:bodyPr wrap="square" rtlCol="0" anchor="ctr"/>
          <a:lstStyle/>
          <a:p>
            <a:pPr algn="ctr" indent="0" marL="0">
              <a:buNone/>
            </a:pPr>
            <a:r>
              <a:rPr lang="en-US" sz="1600" b="1" spc="200" kern="0" dirty="0">
                <a:solidFill>
                  <a:srgbClr val="FFFFFF"/>
                </a:solidFill>
                <a:latin typeface="Calibri" pitchFamily="34" charset="0"/>
                <a:ea typeface="Calibri" pitchFamily="34" charset="-122"/>
                <a:cs typeface="Calibri" pitchFamily="34" charset="-120"/>
              </a:rPr>
              <a:t>FRAME</a:t>
            </a:r>
            <a:endParaRPr lang="en-US" sz="1600" dirty="0"/>
          </a:p>
        </p:txBody>
      </p:sp>
      <p:sp>
        <p:nvSpPr>
          <p:cNvPr id="7" name="Text 5"/>
          <p:cNvSpPr/>
          <p:nvPr/>
        </p:nvSpPr>
        <p:spPr>
          <a:xfrm>
            <a:off x="914400" y="3703320"/>
            <a:ext cx="2103120" cy="822960"/>
          </a:xfrm>
          <a:prstGeom prst="rect">
            <a:avLst/>
          </a:prstGeom>
          <a:noFill/>
          <a:ln/>
        </p:spPr>
        <p:txBody>
          <a:bodyPr wrap="square" rtlCol="0" anchor="ctr"/>
          <a:lstStyle/>
          <a:p>
            <a:pPr algn="ctr" indent="0" marL="0">
              <a:buNone/>
            </a:pPr>
            <a:r>
              <a:rPr lang="en-US" sz="1200" dirty="0">
                <a:solidFill>
                  <a:srgbClr val="E8E4DA"/>
                </a:solidFill>
                <a:latin typeface="Calibri" pitchFamily="34" charset="0"/>
                <a:ea typeface="Calibri" pitchFamily="34" charset="-122"/>
                <a:cs typeface="Calibri" pitchFamily="34" charset="-120"/>
              </a:rPr>
              <a:t>Define the job before you prompt</a:t>
            </a:r>
            <a:endParaRPr lang="en-US" sz="1200" dirty="0"/>
          </a:p>
        </p:txBody>
      </p:sp>
      <p:sp>
        <p:nvSpPr>
          <p:cNvPr id="8" name="Shape 6"/>
          <p:cNvSpPr/>
          <p:nvPr/>
        </p:nvSpPr>
        <p:spPr>
          <a:xfrm>
            <a:off x="3474720" y="2468880"/>
            <a:ext cx="2468880" cy="2194560"/>
          </a:xfrm>
          <a:prstGeom prst="roundRect">
            <a:avLst>
              <a:gd name="adj" fmla="val 4167"/>
            </a:avLst>
          </a:prstGeom>
          <a:solidFill>
            <a:srgbClr val="3F5E4E"/>
          </a:solidFill>
          <a:ln/>
        </p:spPr>
      </p:sp>
      <p:sp>
        <p:nvSpPr>
          <p:cNvPr id="9" name="Text 7"/>
          <p:cNvSpPr/>
          <p:nvPr/>
        </p:nvSpPr>
        <p:spPr>
          <a:xfrm>
            <a:off x="3474720" y="2651760"/>
            <a:ext cx="2468880" cy="548640"/>
          </a:xfrm>
          <a:prstGeom prst="rect">
            <a:avLst/>
          </a:prstGeom>
          <a:noFill/>
          <a:ln/>
        </p:spPr>
        <p:txBody>
          <a:bodyPr wrap="square" rtlCol="0" anchor="ctr"/>
          <a:lstStyle/>
          <a:p>
            <a:pPr algn="ctr" indent="0" marL="0">
              <a:buNone/>
            </a:pPr>
            <a:r>
              <a:rPr lang="en-US" sz="3000" b="1" dirty="0">
                <a:solidFill>
                  <a:srgbClr val="FFFFFF"/>
                </a:solidFill>
                <a:latin typeface="Cambria" pitchFamily="34" charset="0"/>
                <a:ea typeface="Cambria" pitchFamily="34" charset="-122"/>
                <a:cs typeface="Cambria" pitchFamily="34" charset="-120"/>
              </a:rPr>
              <a:t>2</a:t>
            </a:r>
            <a:endParaRPr lang="en-US" sz="3000" dirty="0"/>
          </a:p>
        </p:txBody>
      </p:sp>
      <p:sp>
        <p:nvSpPr>
          <p:cNvPr id="10" name="Text 8"/>
          <p:cNvSpPr/>
          <p:nvPr/>
        </p:nvSpPr>
        <p:spPr>
          <a:xfrm>
            <a:off x="3474720" y="3291840"/>
            <a:ext cx="2468880" cy="365760"/>
          </a:xfrm>
          <a:prstGeom prst="rect">
            <a:avLst/>
          </a:prstGeom>
          <a:noFill/>
          <a:ln/>
        </p:spPr>
        <p:txBody>
          <a:bodyPr wrap="square" rtlCol="0" anchor="ctr"/>
          <a:lstStyle/>
          <a:p>
            <a:pPr algn="ctr" indent="0" marL="0">
              <a:buNone/>
            </a:pPr>
            <a:r>
              <a:rPr lang="en-US" sz="1600" b="1" spc="200" kern="0" dirty="0">
                <a:solidFill>
                  <a:srgbClr val="FFFFFF"/>
                </a:solidFill>
                <a:latin typeface="Calibri" pitchFamily="34" charset="0"/>
                <a:ea typeface="Calibri" pitchFamily="34" charset="-122"/>
                <a:cs typeface="Calibri" pitchFamily="34" charset="-120"/>
              </a:rPr>
              <a:t>GENERATE</a:t>
            </a:r>
            <a:endParaRPr lang="en-US" sz="1600" dirty="0"/>
          </a:p>
        </p:txBody>
      </p:sp>
      <p:sp>
        <p:nvSpPr>
          <p:cNvPr id="11" name="Text 9"/>
          <p:cNvSpPr/>
          <p:nvPr/>
        </p:nvSpPr>
        <p:spPr>
          <a:xfrm>
            <a:off x="3657600" y="3703320"/>
            <a:ext cx="2103120" cy="822960"/>
          </a:xfrm>
          <a:prstGeom prst="rect">
            <a:avLst/>
          </a:prstGeom>
          <a:noFill/>
          <a:ln/>
        </p:spPr>
        <p:txBody>
          <a:bodyPr wrap="square" rtlCol="0" anchor="ctr"/>
          <a:lstStyle/>
          <a:p>
            <a:pPr algn="ctr" indent="0" marL="0">
              <a:buNone/>
            </a:pPr>
            <a:r>
              <a:rPr lang="en-US" sz="1200" dirty="0">
                <a:solidFill>
                  <a:srgbClr val="E8E4DA"/>
                </a:solidFill>
                <a:latin typeface="Calibri" pitchFamily="34" charset="0"/>
                <a:ea typeface="Calibri" pitchFamily="34" charset="-122"/>
                <a:cs typeface="Calibri" pitchFamily="34" charset="-120"/>
              </a:rPr>
              <a:t>Structured prompts, then iterate</a:t>
            </a:r>
            <a:endParaRPr lang="en-US" sz="1200" dirty="0"/>
          </a:p>
        </p:txBody>
      </p:sp>
      <p:sp>
        <p:nvSpPr>
          <p:cNvPr id="12" name="Shape 10"/>
          <p:cNvSpPr/>
          <p:nvPr/>
        </p:nvSpPr>
        <p:spPr>
          <a:xfrm>
            <a:off x="6217920" y="2468880"/>
            <a:ext cx="2468880" cy="2194560"/>
          </a:xfrm>
          <a:prstGeom prst="roundRect">
            <a:avLst>
              <a:gd name="adj" fmla="val 4167"/>
            </a:avLst>
          </a:prstGeom>
          <a:solidFill>
            <a:srgbClr val="C4623F"/>
          </a:solidFill>
          <a:ln/>
        </p:spPr>
      </p:sp>
      <p:sp>
        <p:nvSpPr>
          <p:cNvPr id="13" name="Text 11"/>
          <p:cNvSpPr/>
          <p:nvPr/>
        </p:nvSpPr>
        <p:spPr>
          <a:xfrm>
            <a:off x="6217920" y="2651760"/>
            <a:ext cx="2468880" cy="548640"/>
          </a:xfrm>
          <a:prstGeom prst="rect">
            <a:avLst/>
          </a:prstGeom>
          <a:noFill/>
          <a:ln/>
        </p:spPr>
        <p:txBody>
          <a:bodyPr wrap="square" rtlCol="0" anchor="ctr"/>
          <a:lstStyle/>
          <a:p>
            <a:pPr algn="ctr" indent="0" marL="0">
              <a:buNone/>
            </a:pPr>
            <a:r>
              <a:rPr lang="en-US" sz="3000" b="1" dirty="0">
                <a:solidFill>
                  <a:srgbClr val="FFFFFF"/>
                </a:solidFill>
                <a:latin typeface="Cambria" pitchFamily="34" charset="0"/>
                <a:ea typeface="Cambria" pitchFamily="34" charset="-122"/>
                <a:cs typeface="Cambria" pitchFamily="34" charset="-120"/>
              </a:rPr>
              <a:t>3</a:t>
            </a:r>
            <a:endParaRPr lang="en-US" sz="3000" dirty="0"/>
          </a:p>
        </p:txBody>
      </p:sp>
      <p:sp>
        <p:nvSpPr>
          <p:cNvPr id="14" name="Text 12"/>
          <p:cNvSpPr/>
          <p:nvPr/>
        </p:nvSpPr>
        <p:spPr>
          <a:xfrm>
            <a:off x="6217920" y="3291840"/>
            <a:ext cx="2468880" cy="365760"/>
          </a:xfrm>
          <a:prstGeom prst="rect">
            <a:avLst/>
          </a:prstGeom>
          <a:noFill/>
          <a:ln/>
        </p:spPr>
        <p:txBody>
          <a:bodyPr wrap="square" rtlCol="0" anchor="ctr"/>
          <a:lstStyle/>
          <a:p>
            <a:pPr algn="ctr" indent="0" marL="0">
              <a:buNone/>
            </a:pPr>
            <a:r>
              <a:rPr lang="en-US" sz="1600" b="1" spc="200" kern="0" dirty="0">
                <a:solidFill>
                  <a:srgbClr val="FFFFFF"/>
                </a:solidFill>
                <a:latin typeface="Calibri" pitchFamily="34" charset="0"/>
                <a:ea typeface="Calibri" pitchFamily="34" charset="-122"/>
                <a:cs typeface="Calibri" pitchFamily="34" charset="-120"/>
              </a:rPr>
              <a:t>AUDIT</a:t>
            </a:r>
            <a:endParaRPr lang="en-US" sz="1600" dirty="0"/>
          </a:p>
        </p:txBody>
      </p:sp>
      <p:sp>
        <p:nvSpPr>
          <p:cNvPr id="15" name="Text 13"/>
          <p:cNvSpPr/>
          <p:nvPr/>
        </p:nvSpPr>
        <p:spPr>
          <a:xfrm>
            <a:off x="6400800" y="3703320"/>
            <a:ext cx="2103120" cy="822960"/>
          </a:xfrm>
          <a:prstGeom prst="rect">
            <a:avLst/>
          </a:prstGeom>
          <a:noFill/>
          <a:ln/>
        </p:spPr>
        <p:txBody>
          <a:bodyPr wrap="square" rtlCol="0" anchor="ctr"/>
          <a:lstStyle/>
          <a:p>
            <a:pPr algn="ctr" indent="0" marL="0">
              <a:buNone/>
            </a:pPr>
            <a:r>
              <a:rPr lang="en-US" sz="1200" dirty="0">
                <a:solidFill>
                  <a:srgbClr val="E8E4DA"/>
                </a:solidFill>
                <a:latin typeface="Calibri" pitchFamily="34" charset="0"/>
                <a:ea typeface="Calibri" pitchFamily="34" charset="-122"/>
                <a:cs typeface="Calibri" pitchFamily="34" charset="-120"/>
              </a:rPr>
              <a:t>Evaluate against 7 criteria</a:t>
            </a:r>
            <a:endParaRPr lang="en-US" sz="1200" dirty="0"/>
          </a:p>
        </p:txBody>
      </p:sp>
      <p:sp>
        <p:nvSpPr>
          <p:cNvPr id="16" name="Shape 14"/>
          <p:cNvSpPr/>
          <p:nvPr/>
        </p:nvSpPr>
        <p:spPr>
          <a:xfrm>
            <a:off x="8961120" y="2468880"/>
            <a:ext cx="2468880" cy="2194560"/>
          </a:xfrm>
          <a:prstGeom prst="roundRect">
            <a:avLst>
              <a:gd name="adj" fmla="val 4167"/>
            </a:avLst>
          </a:prstGeom>
          <a:solidFill>
            <a:srgbClr val="3F5E4E"/>
          </a:solidFill>
          <a:ln/>
        </p:spPr>
      </p:sp>
      <p:sp>
        <p:nvSpPr>
          <p:cNvPr id="17" name="Text 15"/>
          <p:cNvSpPr/>
          <p:nvPr/>
        </p:nvSpPr>
        <p:spPr>
          <a:xfrm>
            <a:off x="8961120" y="2651760"/>
            <a:ext cx="2468880" cy="548640"/>
          </a:xfrm>
          <a:prstGeom prst="rect">
            <a:avLst/>
          </a:prstGeom>
          <a:noFill/>
          <a:ln/>
        </p:spPr>
        <p:txBody>
          <a:bodyPr wrap="square" rtlCol="0" anchor="ctr"/>
          <a:lstStyle/>
          <a:p>
            <a:pPr algn="ctr" indent="0" marL="0">
              <a:buNone/>
            </a:pPr>
            <a:r>
              <a:rPr lang="en-US" sz="3000" b="1" dirty="0">
                <a:solidFill>
                  <a:srgbClr val="FFFFFF"/>
                </a:solidFill>
                <a:latin typeface="Cambria" pitchFamily="34" charset="0"/>
                <a:ea typeface="Cambria" pitchFamily="34" charset="-122"/>
                <a:cs typeface="Cambria" pitchFamily="34" charset="-120"/>
              </a:rPr>
              <a:t>4</a:t>
            </a:r>
            <a:endParaRPr lang="en-US" sz="3000" dirty="0"/>
          </a:p>
        </p:txBody>
      </p:sp>
      <p:sp>
        <p:nvSpPr>
          <p:cNvPr id="18" name="Text 16"/>
          <p:cNvSpPr/>
          <p:nvPr/>
        </p:nvSpPr>
        <p:spPr>
          <a:xfrm>
            <a:off x="8961120" y="3291840"/>
            <a:ext cx="2468880" cy="365760"/>
          </a:xfrm>
          <a:prstGeom prst="rect">
            <a:avLst/>
          </a:prstGeom>
          <a:noFill/>
          <a:ln/>
        </p:spPr>
        <p:txBody>
          <a:bodyPr wrap="square" rtlCol="0" anchor="ctr"/>
          <a:lstStyle/>
          <a:p>
            <a:pPr algn="ctr" indent="0" marL="0">
              <a:buNone/>
            </a:pPr>
            <a:r>
              <a:rPr lang="en-US" sz="1600" b="1" spc="200" kern="0" dirty="0">
                <a:solidFill>
                  <a:srgbClr val="FFFFFF"/>
                </a:solidFill>
                <a:latin typeface="Calibri" pitchFamily="34" charset="0"/>
                <a:ea typeface="Calibri" pitchFamily="34" charset="-122"/>
                <a:cs typeface="Calibri" pitchFamily="34" charset="-120"/>
              </a:rPr>
              <a:t>LOG</a:t>
            </a:r>
            <a:endParaRPr lang="en-US" sz="1600" dirty="0"/>
          </a:p>
        </p:txBody>
      </p:sp>
      <p:sp>
        <p:nvSpPr>
          <p:cNvPr id="19" name="Text 17"/>
          <p:cNvSpPr/>
          <p:nvPr/>
        </p:nvSpPr>
        <p:spPr>
          <a:xfrm>
            <a:off x="9144000" y="3703320"/>
            <a:ext cx="2103120" cy="822960"/>
          </a:xfrm>
          <a:prstGeom prst="rect">
            <a:avLst/>
          </a:prstGeom>
          <a:noFill/>
          <a:ln/>
        </p:spPr>
        <p:txBody>
          <a:bodyPr wrap="square" rtlCol="0" anchor="ctr"/>
          <a:lstStyle/>
          <a:p>
            <a:pPr algn="ctr" indent="0" marL="0">
              <a:buNone/>
            </a:pPr>
            <a:r>
              <a:rPr lang="en-US" sz="1200" dirty="0">
                <a:solidFill>
                  <a:srgbClr val="E8E4DA"/>
                </a:solidFill>
                <a:latin typeface="Calibri" pitchFamily="34" charset="0"/>
                <a:ea typeface="Calibri" pitchFamily="34" charset="-122"/>
                <a:cs typeface="Calibri" pitchFamily="34" charset="-120"/>
              </a:rPr>
              <a:t>Document so it's reproducible</a:t>
            </a:r>
            <a:endParaRPr lang="en-US" sz="1200" dirty="0"/>
          </a:p>
        </p:txBody>
      </p:sp>
      <p:sp>
        <p:nvSpPr>
          <p:cNvPr id="20" name="Text 18"/>
          <p:cNvSpPr/>
          <p:nvPr/>
        </p:nvSpPr>
        <p:spPr>
          <a:xfrm>
            <a:off x="731520" y="5029200"/>
            <a:ext cx="10058400" cy="457200"/>
          </a:xfrm>
          <a:prstGeom prst="rect">
            <a:avLst/>
          </a:prstGeom>
          <a:noFill/>
          <a:ln/>
        </p:spPr>
        <p:txBody>
          <a:bodyPr wrap="square" rtlCol="0" anchor="ctr"/>
          <a:lstStyle/>
          <a:p>
            <a:pPr indent="0" marL="0">
              <a:buNone/>
            </a:pPr>
            <a:r>
              <a:rPr lang="en-US" sz="1500" i="1" dirty="0">
                <a:solidFill>
                  <a:srgbClr val="7A7568"/>
                </a:solidFill>
                <a:latin typeface="Calibri" pitchFamily="34" charset="0"/>
                <a:ea typeface="Calibri" pitchFamily="34" charset="-122"/>
                <a:cs typeface="Calibri" pitchFamily="34" charset="-120"/>
              </a:rPr>
              <a:t>The pre-task you just did? That was Audit — without a framework.</a:t>
            </a:r>
            <a:endParaRPr lang="en-US" sz="1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5EF"/>
        </a:solidFill>
      </p:bgPr>
    </p:bg>
    <p:spTree>
      <p:nvGrpSpPr>
        <p:cNvPr id="1" name=""/>
        <p:cNvGrpSpPr/>
        <p:nvPr/>
      </p:nvGrpSpPr>
      <p:grpSpPr>
        <a:xfrm>
          <a:off x="0" y="0"/>
          <a:ext cx="0" cy="0"/>
          <a:chOff x="0" y="0"/>
          <a:chExt cx="0" cy="0"/>
        </a:xfrm>
      </p:grpSpPr>
      <p:sp>
        <p:nvSpPr>
          <p:cNvPr id="2" name="Text 0"/>
          <p:cNvSpPr/>
          <p:nvPr/>
        </p:nvSpPr>
        <p:spPr>
          <a:xfrm>
            <a:off x="640080" y="502920"/>
            <a:ext cx="10058400" cy="274320"/>
          </a:xfrm>
          <a:prstGeom prst="rect">
            <a:avLst/>
          </a:prstGeom>
          <a:noFill/>
          <a:ln/>
        </p:spPr>
        <p:txBody>
          <a:bodyPr wrap="square" rtlCol="0" anchor="ctr"/>
          <a:lstStyle/>
          <a:p>
            <a:pPr indent="0" marL="0">
              <a:buNone/>
            </a:pPr>
            <a:r>
              <a:rPr lang="en-US" sz="1100" b="1" spc="300" kern="0" dirty="0">
                <a:solidFill>
                  <a:srgbClr val="3F5E4E"/>
                </a:solidFill>
                <a:latin typeface="Calibri" pitchFamily="34" charset="0"/>
                <a:ea typeface="Calibri" pitchFamily="34" charset="-122"/>
                <a:cs typeface="Calibri" pitchFamily="34" charset="-120"/>
              </a:rPr>
              <a:t>STEP 1</a:t>
            </a:r>
            <a:endParaRPr lang="en-US" sz="1100" dirty="0"/>
          </a:p>
        </p:txBody>
      </p:sp>
      <p:sp>
        <p:nvSpPr>
          <p:cNvPr id="3" name="Text 1"/>
          <p:cNvSpPr/>
          <p:nvPr/>
        </p:nvSpPr>
        <p:spPr>
          <a:xfrm>
            <a:off x="731520" y="1371600"/>
            <a:ext cx="6400800" cy="1097280"/>
          </a:xfrm>
          <a:prstGeom prst="rect">
            <a:avLst/>
          </a:prstGeom>
          <a:noFill/>
          <a:ln/>
        </p:spPr>
        <p:txBody>
          <a:bodyPr wrap="square" rtlCol="0" anchor="ctr"/>
          <a:lstStyle/>
          <a:p>
            <a:pPr indent="0" marL="0">
              <a:lnSpc>
                <a:spcPts val="3600"/>
              </a:lnSpc>
              <a:buNone/>
            </a:pPr>
            <a:r>
              <a:rPr lang="en-US" sz="3200" b="1" dirty="0">
                <a:solidFill>
                  <a:srgbClr val="3F5E4E"/>
                </a:solidFill>
                <a:latin typeface="Cambria" pitchFamily="34" charset="0"/>
                <a:ea typeface="Cambria" pitchFamily="34" charset="-122"/>
                <a:cs typeface="Cambria" pitchFamily="34" charset="-120"/>
              </a:rPr>
              <a:t>Define the job before you prompt.</a:t>
            </a:r>
            <a:endParaRPr lang="en-US" sz="3200" dirty="0"/>
          </a:p>
        </p:txBody>
      </p:sp>
      <p:sp>
        <p:nvSpPr>
          <p:cNvPr id="4" name="Text 2"/>
          <p:cNvSpPr/>
          <p:nvPr/>
        </p:nvSpPr>
        <p:spPr>
          <a:xfrm>
            <a:off x="731520" y="2743200"/>
            <a:ext cx="6035040" cy="1280160"/>
          </a:xfrm>
          <a:prstGeom prst="rect">
            <a:avLst/>
          </a:prstGeom>
          <a:noFill/>
          <a:ln/>
        </p:spPr>
        <p:txBody>
          <a:bodyPr wrap="square" rtlCol="0" anchor="ctr"/>
          <a:lstStyle/>
          <a:p>
            <a:pPr indent="0" marL="0">
              <a:buNone/>
            </a:pPr>
            <a:r>
              <a:rPr lang="en-US" sz="1600" dirty="0">
                <a:solidFill>
                  <a:srgbClr val="3A3D37"/>
                </a:solidFill>
                <a:latin typeface="Calibri" pitchFamily="34" charset="0"/>
                <a:ea typeface="Calibri" pitchFamily="34" charset="-122"/>
                <a:cs typeface="Calibri" pitchFamily="34" charset="-120"/>
              </a:rPr>
              <a:t>A strong prompt brief names four things — skip one and the output drifts generic.</a:t>
            </a:r>
            <a:endParaRPr lang="en-US" sz="1600" dirty="0"/>
          </a:p>
        </p:txBody>
      </p:sp>
      <p:sp>
        <p:nvSpPr>
          <p:cNvPr id="5" name="Shape 3"/>
          <p:cNvSpPr/>
          <p:nvPr/>
        </p:nvSpPr>
        <p:spPr>
          <a:xfrm>
            <a:off x="7315200" y="1371600"/>
            <a:ext cx="4114800" cy="4206240"/>
          </a:xfrm>
          <a:prstGeom prst="roundRect">
            <a:avLst>
              <a:gd name="adj" fmla="val 1778"/>
            </a:avLst>
          </a:prstGeom>
          <a:solidFill>
            <a:srgbClr val="EEF1EC"/>
          </a:solidFill>
          <a:ln/>
        </p:spPr>
      </p:sp>
      <p:sp>
        <p:nvSpPr>
          <p:cNvPr id="6" name="Shape 4"/>
          <p:cNvSpPr/>
          <p:nvPr/>
        </p:nvSpPr>
        <p:spPr>
          <a:xfrm>
            <a:off x="7680960" y="1783080"/>
            <a:ext cx="292608" cy="292608"/>
          </a:xfrm>
          <a:prstGeom prst="ellipse">
            <a:avLst/>
          </a:prstGeom>
          <a:solidFill>
            <a:srgbClr val="3F5E4E"/>
          </a:solidFill>
          <a:ln/>
        </p:spPr>
      </p:sp>
      <p:sp>
        <p:nvSpPr>
          <p:cNvPr id="7" name="Text 5"/>
          <p:cNvSpPr/>
          <p:nvPr/>
        </p:nvSpPr>
        <p:spPr>
          <a:xfrm>
            <a:off x="7680960" y="1783080"/>
            <a:ext cx="292608" cy="292608"/>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8" name="Text 6"/>
          <p:cNvSpPr/>
          <p:nvPr/>
        </p:nvSpPr>
        <p:spPr>
          <a:xfrm>
            <a:off x="8138160" y="1737360"/>
            <a:ext cx="3108960" cy="822960"/>
          </a:xfrm>
          <a:prstGeom prst="rect">
            <a:avLst/>
          </a:prstGeom>
          <a:noFill/>
          <a:ln/>
        </p:spPr>
        <p:txBody>
          <a:bodyPr wrap="square" rtlCol="0" anchor="t"/>
          <a:lstStyle/>
          <a:p>
            <a:pPr indent="0" marL="0">
              <a:buNone/>
            </a:pPr>
            <a:r>
              <a:rPr lang="en-US" sz="1300" dirty="0">
                <a:solidFill>
                  <a:srgbClr val="1A1D1A"/>
                </a:solidFill>
                <a:latin typeface="Calibri" pitchFamily="34" charset="0"/>
                <a:ea typeface="Calibri" pitchFamily="34" charset="-122"/>
                <a:cs typeface="Calibri" pitchFamily="34" charset="-120"/>
              </a:rPr>
              <a:t>Learning objective — what the learner will DO</a:t>
            </a:r>
            <a:endParaRPr lang="en-US" sz="1300" dirty="0"/>
          </a:p>
        </p:txBody>
      </p:sp>
      <p:sp>
        <p:nvSpPr>
          <p:cNvPr id="9" name="Shape 7"/>
          <p:cNvSpPr/>
          <p:nvPr/>
        </p:nvSpPr>
        <p:spPr>
          <a:xfrm>
            <a:off x="7680960" y="2697480"/>
            <a:ext cx="292608" cy="292608"/>
          </a:xfrm>
          <a:prstGeom prst="ellipse">
            <a:avLst/>
          </a:prstGeom>
          <a:solidFill>
            <a:srgbClr val="3F5E4E"/>
          </a:solidFill>
          <a:ln/>
        </p:spPr>
      </p:sp>
      <p:sp>
        <p:nvSpPr>
          <p:cNvPr id="10" name="Text 8"/>
          <p:cNvSpPr/>
          <p:nvPr/>
        </p:nvSpPr>
        <p:spPr>
          <a:xfrm>
            <a:off x="7680960" y="2697480"/>
            <a:ext cx="292608" cy="292608"/>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1" name="Text 9"/>
          <p:cNvSpPr/>
          <p:nvPr/>
        </p:nvSpPr>
        <p:spPr>
          <a:xfrm>
            <a:off x="8138160" y="2651760"/>
            <a:ext cx="3108960" cy="822960"/>
          </a:xfrm>
          <a:prstGeom prst="rect">
            <a:avLst/>
          </a:prstGeom>
          <a:noFill/>
          <a:ln/>
        </p:spPr>
        <p:txBody>
          <a:bodyPr wrap="square" rtlCol="0" anchor="t"/>
          <a:lstStyle/>
          <a:p>
            <a:pPr indent="0" marL="0">
              <a:buNone/>
            </a:pPr>
            <a:r>
              <a:rPr lang="en-US" sz="1300" dirty="0">
                <a:solidFill>
                  <a:srgbClr val="1A1D1A"/>
                </a:solidFill>
                <a:latin typeface="Calibri" pitchFamily="34" charset="0"/>
                <a:ea typeface="Calibri" pitchFamily="34" charset="-122"/>
                <a:cs typeface="Calibri" pitchFamily="34" charset="-120"/>
              </a:rPr>
              <a:t>Audience — who exactly, and their context</a:t>
            </a:r>
            <a:endParaRPr lang="en-US" sz="1300" dirty="0"/>
          </a:p>
        </p:txBody>
      </p:sp>
      <p:sp>
        <p:nvSpPr>
          <p:cNvPr id="12" name="Shape 10"/>
          <p:cNvSpPr/>
          <p:nvPr/>
        </p:nvSpPr>
        <p:spPr>
          <a:xfrm>
            <a:off x="7680960" y="3611880"/>
            <a:ext cx="292608" cy="292608"/>
          </a:xfrm>
          <a:prstGeom prst="ellipse">
            <a:avLst/>
          </a:prstGeom>
          <a:solidFill>
            <a:srgbClr val="3F5E4E"/>
          </a:solidFill>
          <a:ln/>
        </p:spPr>
      </p:sp>
      <p:sp>
        <p:nvSpPr>
          <p:cNvPr id="13" name="Text 11"/>
          <p:cNvSpPr/>
          <p:nvPr/>
        </p:nvSpPr>
        <p:spPr>
          <a:xfrm>
            <a:off x="7680960" y="3611880"/>
            <a:ext cx="292608" cy="292608"/>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14" name="Text 12"/>
          <p:cNvSpPr/>
          <p:nvPr/>
        </p:nvSpPr>
        <p:spPr>
          <a:xfrm>
            <a:off x="8138160" y="3566160"/>
            <a:ext cx="3108960" cy="822960"/>
          </a:xfrm>
          <a:prstGeom prst="rect">
            <a:avLst/>
          </a:prstGeom>
          <a:noFill/>
          <a:ln/>
        </p:spPr>
        <p:txBody>
          <a:bodyPr wrap="square" rtlCol="0" anchor="t"/>
          <a:lstStyle/>
          <a:p>
            <a:pPr indent="0" marL="0">
              <a:buNone/>
            </a:pPr>
            <a:r>
              <a:rPr lang="en-US" sz="1300" dirty="0">
                <a:solidFill>
                  <a:srgbClr val="1A1D1A"/>
                </a:solidFill>
                <a:latin typeface="Calibri" pitchFamily="34" charset="0"/>
                <a:ea typeface="Calibri" pitchFamily="34" charset="-122"/>
                <a:cs typeface="Calibri" pitchFamily="34" charset="-120"/>
              </a:rPr>
              <a:t>Constraints — length, format, tone, medium</a:t>
            </a:r>
            <a:endParaRPr lang="en-US" sz="1300" dirty="0"/>
          </a:p>
        </p:txBody>
      </p:sp>
      <p:sp>
        <p:nvSpPr>
          <p:cNvPr id="15" name="Shape 13"/>
          <p:cNvSpPr/>
          <p:nvPr/>
        </p:nvSpPr>
        <p:spPr>
          <a:xfrm>
            <a:off x="7680960" y="4526280"/>
            <a:ext cx="292608" cy="292608"/>
          </a:xfrm>
          <a:prstGeom prst="ellipse">
            <a:avLst/>
          </a:prstGeom>
          <a:solidFill>
            <a:srgbClr val="3F5E4E"/>
          </a:solidFill>
          <a:ln/>
        </p:spPr>
      </p:sp>
      <p:sp>
        <p:nvSpPr>
          <p:cNvPr id="16" name="Text 14"/>
          <p:cNvSpPr/>
          <p:nvPr/>
        </p:nvSpPr>
        <p:spPr>
          <a:xfrm>
            <a:off x="7680960" y="4526280"/>
            <a:ext cx="292608" cy="292608"/>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4</a:t>
            </a:r>
            <a:endParaRPr lang="en-US" sz="1200" dirty="0"/>
          </a:p>
        </p:txBody>
      </p:sp>
      <p:sp>
        <p:nvSpPr>
          <p:cNvPr id="17" name="Text 15"/>
          <p:cNvSpPr/>
          <p:nvPr/>
        </p:nvSpPr>
        <p:spPr>
          <a:xfrm>
            <a:off x="8138160" y="4480560"/>
            <a:ext cx="3108960" cy="822960"/>
          </a:xfrm>
          <a:prstGeom prst="rect">
            <a:avLst/>
          </a:prstGeom>
          <a:noFill/>
          <a:ln/>
        </p:spPr>
        <p:txBody>
          <a:bodyPr wrap="square" rtlCol="0" anchor="t"/>
          <a:lstStyle/>
          <a:p>
            <a:pPr indent="0" marL="0">
              <a:buNone/>
            </a:pPr>
            <a:r>
              <a:rPr lang="en-US" sz="1300" dirty="0">
                <a:solidFill>
                  <a:srgbClr val="1A1D1A"/>
                </a:solidFill>
                <a:latin typeface="Calibri" pitchFamily="34" charset="0"/>
                <a:ea typeface="Calibri" pitchFamily="34" charset="-122"/>
                <a:cs typeface="Calibri" pitchFamily="34" charset="-120"/>
              </a:rPr>
              <a:t>Quality criteria — how you'll know it's good</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5EF"/>
        </a:solidFill>
      </p:bgPr>
    </p:bg>
    <p:spTree>
      <p:nvGrpSpPr>
        <p:cNvPr id="1" name=""/>
        <p:cNvGrpSpPr/>
        <p:nvPr/>
      </p:nvGrpSpPr>
      <p:grpSpPr>
        <a:xfrm>
          <a:off x="0" y="0"/>
          <a:ext cx="0" cy="0"/>
          <a:chOff x="0" y="0"/>
          <a:chExt cx="0" cy="0"/>
        </a:xfrm>
      </p:grpSpPr>
      <p:sp>
        <p:nvSpPr>
          <p:cNvPr id="2" name="Text 0"/>
          <p:cNvSpPr/>
          <p:nvPr/>
        </p:nvSpPr>
        <p:spPr>
          <a:xfrm>
            <a:off x="640080" y="502920"/>
            <a:ext cx="10058400" cy="274320"/>
          </a:xfrm>
          <a:prstGeom prst="rect">
            <a:avLst/>
          </a:prstGeom>
          <a:noFill/>
          <a:ln/>
        </p:spPr>
        <p:txBody>
          <a:bodyPr wrap="square" rtlCol="0" anchor="ctr"/>
          <a:lstStyle/>
          <a:p>
            <a:pPr indent="0" marL="0">
              <a:buNone/>
            </a:pPr>
            <a:r>
              <a:rPr lang="en-US" sz="1100" b="1" spc="300" kern="0" dirty="0">
                <a:solidFill>
                  <a:srgbClr val="3F5E4E"/>
                </a:solidFill>
                <a:latin typeface="Calibri" pitchFamily="34" charset="0"/>
                <a:ea typeface="Calibri" pitchFamily="34" charset="-122"/>
                <a:cs typeface="Calibri" pitchFamily="34" charset="-120"/>
              </a:rPr>
              <a:t>STEP 2</a:t>
            </a:r>
            <a:endParaRPr lang="en-US" sz="1100" dirty="0"/>
          </a:p>
        </p:txBody>
      </p:sp>
      <p:sp>
        <p:nvSpPr>
          <p:cNvPr id="3" name="Text 1"/>
          <p:cNvSpPr/>
          <p:nvPr/>
        </p:nvSpPr>
        <p:spPr>
          <a:xfrm>
            <a:off x="731520" y="1371600"/>
            <a:ext cx="6400800" cy="1097280"/>
          </a:xfrm>
          <a:prstGeom prst="rect">
            <a:avLst/>
          </a:prstGeom>
          <a:noFill/>
          <a:ln/>
        </p:spPr>
        <p:txBody>
          <a:bodyPr wrap="square" rtlCol="0" anchor="ctr"/>
          <a:lstStyle/>
          <a:p>
            <a:pPr indent="0" marL="0">
              <a:lnSpc>
                <a:spcPts val="3600"/>
              </a:lnSpc>
              <a:buNone/>
            </a:pPr>
            <a:r>
              <a:rPr lang="en-US" sz="3200" b="1" dirty="0">
                <a:solidFill>
                  <a:srgbClr val="3F5E4E"/>
                </a:solidFill>
                <a:latin typeface="Cambria" pitchFamily="34" charset="0"/>
                <a:ea typeface="Cambria" pitchFamily="34" charset="-122"/>
                <a:cs typeface="Cambria" pitchFamily="34" charset="-120"/>
              </a:rPr>
              <a:t>Structured prompts, then iterate.</a:t>
            </a:r>
            <a:endParaRPr lang="en-US" sz="3200" dirty="0"/>
          </a:p>
        </p:txBody>
      </p:sp>
      <p:sp>
        <p:nvSpPr>
          <p:cNvPr id="4" name="Text 2"/>
          <p:cNvSpPr/>
          <p:nvPr/>
        </p:nvSpPr>
        <p:spPr>
          <a:xfrm>
            <a:off x="731520" y="2743200"/>
            <a:ext cx="6035040" cy="1280160"/>
          </a:xfrm>
          <a:prstGeom prst="rect">
            <a:avLst/>
          </a:prstGeom>
          <a:noFill/>
          <a:ln/>
        </p:spPr>
        <p:txBody>
          <a:bodyPr wrap="square" rtlCol="0" anchor="ctr"/>
          <a:lstStyle/>
          <a:p>
            <a:pPr indent="0" marL="0">
              <a:buNone/>
            </a:pPr>
            <a:r>
              <a:rPr lang="en-US" sz="1600" dirty="0">
                <a:solidFill>
                  <a:srgbClr val="3A3D37"/>
                </a:solidFill>
                <a:latin typeface="Calibri" pitchFamily="34" charset="0"/>
                <a:ea typeface="Calibri" pitchFamily="34" charset="-122"/>
                <a:cs typeface="Calibri" pitchFamily="34" charset="-120"/>
              </a:rPr>
              <a:t>Generate, then change one variable at a time. You want range to react to — not a finished product.</a:t>
            </a:r>
            <a:endParaRPr lang="en-US" sz="1600" dirty="0"/>
          </a:p>
        </p:txBody>
      </p:sp>
      <p:sp>
        <p:nvSpPr>
          <p:cNvPr id="5" name="Shape 3"/>
          <p:cNvSpPr/>
          <p:nvPr/>
        </p:nvSpPr>
        <p:spPr>
          <a:xfrm>
            <a:off x="7315200" y="1371600"/>
            <a:ext cx="4114800" cy="4206240"/>
          </a:xfrm>
          <a:prstGeom prst="roundRect">
            <a:avLst>
              <a:gd name="adj" fmla="val 1778"/>
            </a:avLst>
          </a:prstGeom>
          <a:solidFill>
            <a:srgbClr val="EEF1EC"/>
          </a:solidFill>
          <a:ln/>
        </p:spPr>
      </p:sp>
      <p:sp>
        <p:nvSpPr>
          <p:cNvPr id="6" name="Shape 4"/>
          <p:cNvSpPr/>
          <p:nvPr/>
        </p:nvSpPr>
        <p:spPr>
          <a:xfrm>
            <a:off x="7680960" y="1783080"/>
            <a:ext cx="292608" cy="292608"/>
          </a:xfrm>
          <a:prstGeom prst="ellipse">
            <a:avLst/>
          </a:prstGeom>
          <a:solidFill>
            <a:srgbClr val="3F5E4E"/>
          </a:solidFill>
          <a:ln/>
        </p:spPr>
      </p:sp>
      <p:sp>
        <p:nvSpPr>
          <p:cNvPr id="7" name="Text 5"/>
          <p:cNvSpPr/>
          <p:nvPr/>
        </p:nvSpPr>
        <p:spPr>
          <a:xfrm>
            <a:off x="7680960" y="1783080"/>
            <a:ext cx="292608" cy="292608"/>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8" name="Text 6"/>
          <p:cNvSpPr/>
          <p:nvPr/>
        </p:nvSpPr>
        <p:spPr>
          <a:xfrm>
            <a:off x="8138160" y="1737360"/>
            <a:ext cx="3108960" cy="822960"/>
          </a:xfrm>
          <a:prstGeom prst="rect">
            <a:avLst/>
          </a:prstGeom>
          <a:noFill/>
          <a:ln/>
        </p:spPr>
        <p:txBody>
          <a:bodyPr wrap="square" rtlCol="0" anchor="t"/>
          <a:lstStyle/>
          <a:p>
            <a:pPr indent="0" marL="0">
              <a:buNone/>
            </a:pPr>
            <a:r>
              <a:rPr lang="en-US" sz="1300" dirty="0">
                <a:solidFill>
                  <a:srgbClr val="1A1D1A"/>
                </a:solidFill>
                <a:latin typeface="Calibri" pitchFamily="34" charset="0"/>
                <a:ea typeface="Calibri" pitchFamily="34" charset="-122"/>
                <a:cs typeface="Calibri" pitchFamily="34" charset="-120"/>
              </a:rPr>
              <a:t>Run your brief through your AI tool</a:t>
            </a:r>
            <a:endParaRPr lang="en-US" sz="1300" dirty="0"/>
          </a:p>
        </p:txBody>
      </p:sp>
      <p:sp>
        <p:nvSpPr>
          <p:cNvPr id="9" name="Shape 7"/>
          <p:cNvSpPr/>
          <p:nvPr/>
        </p:nvSpPr>
        <p:spPr>
          <a:xfrm>
            <a:off x="7680960" y="2697480"/>
            <a:ext cx="292608" cy="292608"/>
          </a:xfrm>
          <a:prstGeom prst="ellipse">
            <a:avLst/>
          </a:prstGeom>
          <a:solidFill>
            <a:srgbClr val="3F5E4E"/>
          </a:solidFill>
          <a:ln/>
        </p:spPr>
      </p:sp>
      <p:sp>
        <p:nvSpPr>
          <p:cNvPr id="10" name="Text 8"/>
          <p:cNvSpPr/>
          <p:nvPr/>
        </p:nvSpPr>
        <p:spPr>
          <a:xfrm>
            <a:off x="7680960" y="2697480"/>
            <a:ext cx="292608" cy="292608"/>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1" name="Text 9"/>
          <p:cNvSpPr/>
          <p:nvPr/>
        </p:nvSpPr>
        <p:spPr>
          <a:xfrm>
            <a:off x="8138160" y="2651760"/>
            <a:ext cx="3108960" cy="822960"/>
          </a:xfrm>
          <a:prstGeom prst="rect">
            <a:avLst/>
          </a:prstGeom>
          <a:noFill/>
          <a:ln/>
        </p:spPr>
        <p:txBody>
          <a:bodyPr wrap="square" rtlCol="0" anchor="t"/>
          <a:lstStyle/>
          <a:p>
            <a:pPr indent="0" marL="0">
              <a:buNone/>
            </a:pPr>
            <a:r>
              <a:rPr lang="en-US" sz="1300" dirty="0">
                <a:solidFill>
                  <a:srgbClr val="1A1D1A"/>
                </a:solidFill>
                <a:latin typeface="Calibri" pitchFamily="34" charset="0"/>
                <a:ea typeface="Calibri" pitchFamily="34" charset="-122"/>
                <a:cs typeface="Calibri" pitchFamily="34" charset="-120"/>
              </a:rPr>
              <a:t>Iterate at least twice</a:t>
            </a:r>
            <a:endParaRPr lang="en-US" sz="1300" dirty="0"/>
          </a:p>
        </p:txBody>
      </p:sp>
      <p:sp>
        <p:nvSpPr>
          <p:cNvPr id="12" name="Shape 10"/>
          <p:cNvSpPr/>
          <p:nvPr/>
        </p:nvSpPr>
        <p:spPr>
          <a:xfrm>
            <a:off x="7680960" y="3611880"/>
            <a:ext cx="292608" cy="292608"/>
          </a:xfrm>
          <a:prstGeom prst="ellipse">
            <a:avLst/>
          </a:prstGeom>
          <a:solidFill>
            <a:srgbClr val="3F5E4E"/>
          </a:solidFill>
          <a:ln/>
        </p:spPr>
      </p:sp>
      <p:sp>
        <p:nvSpPr>
          <p:cNvPr id="13" name="Text 11"/>
          <p:cNvSpPr/>
          <p:nvPr/>
        </p:nvSpPr>
        <p:spPr>
          <a:xfrm>
            <a:off x="7680960" y="3611880"/>
            <a:ext cx="292608" cy="292608"/>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14" name="Text 12"/>
          <p:cNvSpPr/>
          <p:nvPr/>
        </p:nvSpPr>
        <p:spPr>
          <a:xfrm>
            <a:off x="8138160" y="3566160"/>
            <a:ext cx="3108960" cy="822960"/>
          </a:xfrm>
          <a:prstGeom prst="rect">
            <a:avLst/>
          </a:prstGeom>
          <a:noFill/>
          <a:ln/>
        </p:spPr>
        <p:txBody>
          <a:bodyPr wrap="square" rtlCol="0" anchor="t"/>
          <a:lstStyle/>
          <a:p>
            <a:pPr indent="0" marL="0">
              <a:buNone/>
            </a:pPr>
            <a:r>
              <a:rPr lang="en-US" sz="1300" dirty="0">
                <a:solidFill>
                  <a:srgbClr val="1A1D1A"/>
                </a:solidFill>
                <a:latin typeface="Calibri" pitchFamily="34" charset="0"/>
                <a:ea typeface="Calibri" pitchFamily="34" charset="-122"/>
                <a:cs typeface="Calibri" pitchFamily="34" charset="-120"/>
              </a:rPr>
              <a:t>Change one variable per iteration</a:t>
            </a:r>
            <a:endParaRPr lang="en-US" sz="1300" dirty="0"/>
          </a:p>
        </p:txBody>
      </p:sp>
      <p:sp>
        <p:nvSpPr>
          <p:cNvPr id="15" name="Shape 13"/>
          <p:cNvSpPr/>
          <p:nvPr/>
        </p:nvSpPr>
        <p:spPr>
          <a:xfrm>
            <a:off x="7680960" y="4526280"/>
            <a:ext cx="292608" cy="292608"/>
          </a:xfrm>
          <a:prstGeom prst="ellipse">
            <a:avLst/>
          </a:prstGeom>
          <a:solidFill>
            <a:srgbClr val="3F5E4E"/>
          </a:solidFill>
          <a:ln/>
        </p:spPr>
      </p:sp>
      <p:sp>
        <p:nvSpPr>
          <p:cNvPr id="16" name="Text 14"/>
          <p:cNvSpPr/>
          <p:nvPr/>
        </p:nvSpPr>
        <p:spPr>
          <a:xfrm>
            <a:off x="7680960" y="4526280"/>
            <a:ext cx="292608" cy="292608"/>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4</a:t>
            </a:r>
            <a:endParaRPr lang="en-US" sz="1200" dirty="0"/>
          </a:p>
        </p:txBody>
      </p:sp>
      <p:sp>
        <p:nvSpPr>
          <p:cNvPr id="17" name="Text 15"/>
          <p:cNvSpPr/>
          <p:nvPr/>
        </p:nvSpPr>
        <p:spPr>
          <a:xfrm>
            <a:off x="8138160" y="4480560"/>
            <a:ext cx="3108960" cy="822960"/>
          </a:xfrm>
          <a:prstGeom prst="rect">
            <a:avLst/>
          </a:prstGeom>
          <a:noFill/>
          <a:ln/>
        </p:spPr>
        <p:txBody>
          <a:bodyPr wrap="square" rtlCol="0" anchor="t"/>
          <a:lstStyle/>
          <a:p>
            <a:pPr indent="0" marL="0">
              <a:buNone/>
            </a:pPr>
            <a:r>
              <a:rPr lang="en-US" sz="1300" dirty="0">
                <a:solidFill>
                  <a:srgbClr val="1A1D1A"/>
                </a:solidFill>
                <a:latin typeface="Calibri" pitchFamily="34" charset="0"/>
                <a:ea typeface="Calibri" pitchFamily="34" charset="-122"/>
                <a:cs typeface="Calibri" pitchFamily="34" charset="-120"/>
              </a:rPr>
              <a:t>Note what shifted each time</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5EF"/>
        </a:solidFill>
      </p:bgPr>
    </p:bg>
    <p:spTree>
      <p:nvGrpSpPr>
        <p:cNvPr id="1" name=""/>
        <p:cNvGrpSpPr/>
        <p:nvPr/>
      </p:nvGrpSpPr>
      <p:grpSpPr>
        <a:xfrm>
          <a:off x="0" y="0"/>
          <a:ext cx="0" cy="0"/>
          <a:chOff x="0" y="0"/>
          <a:chExt cx="0" cy="0"/>
        </a:xfrm>
      </p:grpSpPr>
      <p:sp>
        <p:nvSpPr>
          <p:cNvPr id="2" name="Text 0"/>
          <p:cNvSpPr/>
          <p:nvPr/>
        </p:nvSpPr>
        <p:spPr>
          <a:xfrm>
            <a:off x="640080" y="502920"/>
            <a:ext cx="10058400" cy="274320"/>
          </a:xfrm>
          <a:prstGeom prst="rect">
            <a:avLst/>
          </a:prstGeom>
          <a:noFill/>
          <a:ln/>
        </p:spPr>
        <p:txBody>
          <a:bodyPr wrap="square" rtlCol="0" anchor="ctr"/>
          <a:lstStyle/>
          <a:p>
            <a:pPr indent="0" marL="0">
              <a:buNone/>
            </a:pPr>
            <a:r>
              <a:rPr lang="en-US" sz="1100" b="1" spc="300" kern="0" dirty="0">
                <a:solidFill>
                  <a:srgbClr val="C4623F"/>
                </a:solidFill>
                <a:latin typeface="Calibri" pitchFamily="34" charset="0"/>
                <a:ea typeface="Calibri" pitchFamily="34" charset="-122"/>
                <a:cs typeface="Calibri" pitchFamily="34" charset="-120"/>
              </a:rPr>
              <a:t>STEP 3</a:t>
            </a:r>
            <a:endParaRPr lang="en-US" sz="1100" dirty="0"/>
          </a:p>
        </p:txBody>
      </p:sp>
      <p:sp>
        <p:nvSpPr>
          <p:cNvPr id="3" name="Text 1"/>
          <p:cNvSpPr/>
          <p:nvPr/>
        </p:nvSpPr>
        <p:spPr>
          <a:xfrm>
            <a:off x="731520" y="1371600"/>
            <a:ext cx="6400800" cy="1097280"/>
          </a:xfrm>
          <a:prstGeom prst="rect">
            <a:avLst/>
          </a:prstGeom>
          <a:noFill/>
          <a:ln/>
        </p:spPr>
        <p:txBody>
          <a:bodyPr wrap="square" rtlCol="0" anchor="ctr"/>
          <a:lstStyle/>
          <a:p>
            <a:pPr indent="0" marL="0">
              <a:lnSpc>
                <a:spcPts val="3600"/>
              </a:lnSpc>
              <a:buNone/>
            </a:pPr>
            <a:r>
              <a:rPr lang="en-US" sz="3200" b="1" dirty="0">
                <a:solidFill>
                  <a:srgbClr val="C4623F"/>
                </a:solidFill>
                <a:latin typeface="Cambria" pitchFamily="34" charset="0"/>
                <a:ea typeface="Cambria" pitchFamily="34" charset="-122"/>
                <a:cs typeface="Cambria" pitchFamily="34" charset="-120"/>
              </a:rPr>
              <a:t>Evaluate against seven criteria.</a:t>
            </a:r>
            <a:endParaRPr lang="en-US" sz="3200" dirty="0"/>
          </a:p>
        </p:txBody>
      </p:sp>
      <p:sp>
        <p:nvSpPr>
          <p:cNvPr id="4" name="Text 2"/>
          <p:cNvSpPr/>
          <p:nvPr/>
        </p:nvSpPr>
        <p:spPr>
          <a:xfrm>
            <a:off x="731520" y="2743200"/>
            <a:ext cx="6035040" cy="1280160"/>
          </a:xfrm>
          <a:prstGeom prst="rect">
            <a:avLst/>
          </a:prstGeom>
          <a:noFill/>
          <a:ln/>
        </p:spPr>
        <p:txBody>
          <a:bodyPr wrap="square" rtlCol="0" anchor="ctr"/>
          <a:lstStyle/>
          <a:p>
            <a:pPr indent="0" marL="0">
              <a:buNone/>
            </a:pPr>
            <a:r>
              <a:rPr lang="en-US" sz="1600" dirty="0">
                <a:solidFill>
                  <a:srgbClr val="3A3D37"/>
                </a:solidFill>
                <a:latin typeface="Calibri" pitchFamily="34" charset="0"/>
                <a:ea typeface="Calibri" pitchFamily="34" charset="-122"/>
                <a:cs typeface="Calibri" pitchFamily="34" charset="-120"/>
              </a:rPr>
              <a:t>The core skill. Run the checklist on real output and surface at least three substantive issues.</a:t>
            </a:r>
            <a:endParaRPr lang="en-US" sz="1600" dirty="0"/>
          </a:p>
        </p:txBody>
      </p:sp>
      <p:sp>
        <p:nvSpPr>
          <p:cNvPr id="5" name="Shape 3"/>
          <p:cNvSpPr/>
          <p:nvPr/>
        </p:nvSpPr>
        <p:spPr>
          <a:xfrm>
            <a:off x="7315200" y="1371600"/>
            <a:ext cx="4114800" cy="4206240"/>
          </a:xfrm>
          <a:prstGeom prst="roundRect">
            <a:avLst>
              <a:gd name="adj" fmla="val 1778"/>
            </a:avLst>
          </a:prstGeom>
          <a:solidFill>
            <a:srgbClr val="EEF1EC"/>
          </a:solidFill>
          <a:ln/>
        </p:spPr>
      </p:sp>
      <p:sp>
        <p:nvSpPr>
          <p:cNvPr id="6" name="Shape 4"/>
          <p:cNvSpPr/>
          <p:nvPr/>
        </p:nvSpPr>
        <p:spPr>
          <a:xfrm>
            <a:off x="7680960" y="1783080"/>
            <a:ext cx="292608" cy="292608"/>
          </a:xfrm>
          <a:prstGeom prst="ellipse">
            <a:avLst/>
          </a:prstGeom>
          <a:solidFill>
            <a:srgbClr val="C4623F"/>
          </a:solidFill>
          <a:ln/>
        </p:spPr>
      </p:sp>
      <p:sp>
        <p:nvSpPr>
          <p:cNvPr id="7" name="Text 5"/>
          <p:cNvSpPr/>
          <p:nvPr/>
        </p:nvSpPr>
        <p:spPr>
          <a:xfrm>
            <a:off x="7680960" y="1783080"/>
            <a:ext cx="292608" cy="292608"/>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8" name="Text 6"/>
          <p:cNvSpPr/>
          <p:nvPr/>
        </p:nvSpPr>
        <p:spPr>
          <a:xfrm>
            <a:off x="8138160" y="1737360"/>
            <a:ext cx="3108960" cy="822960"/>
          </a:xfrm>
          <a:prstGeom prst="rect">
            <a:avLst/>
          </a:prstGeom>
          <a:noFill/>
          <a:ln/>
        </p:spPr>
        <p:txBody>
          <a:bodyPr wrap="square" rtlCol="0" anchor="t"/>
          <a:lstStyle/>
          <a:p>
            <a:pPr indent="0" marL="0">
              <a:buNone/>
            </a:pPr>
            <a:r>
              <a:rPr lang="en-US" sz="1300" dirty="0">
                <a:solidFill>
                  <a:srgbClr val="1A1D1A"/>
                </a:solidFill>
                <a:latin typeface="Calibri" pitchFamily="34" charset="0"/>
                <a:ea typeface="Calibri" pitchFamily="34" charset="-122"/>
                <a:cs typeface="Calibri" pitchFamily="34" charset="-120"/>
              </a:rPr>
              <a:t>Match to brief · tone · right behavior</a:t>
            </a:r>
            <a:endParaRPr lang="en-US" sz="1300" dirty="0"/>
          </a:p>
        </p:txBody>
      </p:sp>
      <p:sp>
        <p:nvSpPr>
          <p:cNvPr id="9" name="Shape 7"/>
          <p:cNvSpPr/>
          <p:nvPr/>
        </p:nvSpPr>
        <p:spPr>
          <a:xfrm>
            <a:off x="7680960" y="2697480"/>
            <a:ext cx="292608" cy="292608"/>
          </a:xfrm>
          <a:prstGeom prst="ellipse">
            <a:avLst/>
          </a:prstGeom>
          <a:solidFill>
            <a:srgbClr val="C4623F"/>
          </a:solidFill>
          <a:ln/>
        </p:spPr>
      </p:sp>
      <p:sp>
        <p:nvSpPr>
          <p:cNvPr id="10" name="Text 8"/>
          <p:cNvSpPr/>
          <p:nvPr/>
        </p:nvSpPr>
        <p:spPr>
          <a:xfrm>
            <a:off x="7680960" y="2697480"/>
            <a:ext cx="292608" cy="292608"/>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1" name="Text 9"/>
          <p:cNvSpPr/>
          <p:nvPr/>
        </p:nvSpPr>
        <p:spPr>
          <a:xfrm>
            <a:off x="8138160" y="2651760"/>
            <a:ext cx="3108960" cy="822960"/>
          </a:xfrm>
          <a:prstGeom prst="rect">
            <a:avLst/>
          </a:prstGeom>
          <a:noFill/>
          <a:ln/>
        </p:spPr>
        <p:txBody>
          <a:bodyPr wrap="square" rtlCol="0" anchor="t"/>
          <a:lstStyle/>
          <a:p>
            <a:pPr indent="0" marL="0">
              <a:buNone/>
            </a:pPr>
            <a:r>
              <a:rPr lang="en-US" sz="1300" dirty="0">
                <a:solidFill>
                  <a:srgbClr val="1A1D1A"/>
                </a:solidFill>
                <a:latin typeface="Calibri" pitchFamily="34" charset="0"/>
                <a:ea typeface="Calibri" pitchFamily="34" charset="-122"/>
                <a:cs typeface="Calibri" pitchFamily="34" charset="-120"/>
              </a:rPr>
              <a:t>Assessment fit · real need · active practice</a:t>
            </a:r>
            <a:endParaRPr lang="en-US" sz="1300" dirty="0"/>
          </a:p>
        </p:txBody>
      </p:sp>
      <p:sp>
        <p:nvSpPr>
          <p:cNvPr id="12" name="Shape 10"/>
          <p:cNvSpPr/>
          <p:nvPr/>
        </p:nvSpPr>
        <p:spPr>
          <a:xfrm>
            <a:off x="7680960" y="3611880"/>
            <a:ext cx="292608" cy="292608"/>
          </a:xfrm>
          <a:prstGeom prst="ellipse">
            <a:avLst/>
          </a:prstGeom>
          <a:solidFill>
            <a:srgbClr val="C4623F"/>
          </a:solidFill>
          <a:ln/>
        </p:spPr>
      </p:sp>
      <p:sp>
        <p:nvSpPr>
          <p:cNvPr id="13" name="Text 11"/>
          <p:cNvSpPr/>
          <p:nvPr/>
        </p:nvSpPr>
        <p:spPr>
          <a:xfrm>
            <a:off x="7680960" y="3611880"/>
            <a:ext cx="292608" cy="292608"/>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14" name="Text 12"/>
          <p:cNvSpPr/>
          <p:nvPr/>
        </p:nvSpPr>
        <p:spPr>
          <a:xfrm>
            <a:off x="8138160" y="3566160"/>
            <a:ext cx="3108960" cy="822960"/>
          </a:xfrm>
          <a:prstGeom prst="rect">
            <a:avLst/>
          </a:prstGeom>
          <a:noFill/>
          <a:ln/>
        </p:spPr>
        <p:txBody>
          <a:bodyPr wrap="square" rtlCol="0" anchor="t"/>
          <a:lstStyle/>
          <a:p>
            <a:pPr indent="0" marL="0">
              <a:buNone/>
            </a:pPr>
            <a:r>
              <a:rPr lang="en-US" sz="1300" dirty="0">
                <a:solidFill>
                  <a:srgbClr val="1A1D1A"/>
                </a:solidFill>
                <a:latin typeface="Calibri" pitchFamily="34" charset="0"/>
                <a:ea typeface="Calibri" pitchFamily="34" charset="-122"/>
                <a:cs typeface="Calibri" pitchFamily="34" charset="-120"/>
              </a:rPr>
              <a:t>Accuracy + accessibility</a:t>
            </a:r>
            <a:endParaRPr lang="en-US" sz="1300" dirty="0"/>
          </a:p>
        </p:txBody>
      </p:sp>
      <p:sp>
        <p:nvSpPr>
          <p:cNvPr id="15" name="Shape 13"/>
          <p:cNvSpPr/>
          <p:nvPr/>
        </p:nvSpPr>
        <p:spPr>
          <a:xfrm>
            <a:off x="7680960" y="4526280"/>
            <a:ext cx="292608" cy="292608"/>
          </a:xfrm>
          <a:prstGeom prst="ellipse">
            <a:avLst/>
          </a:prstGeom>
          <a:solidFill>
            <a:srgbClr val="C4623F"/>
          </a:solidFill>
          <a:ln/>
        </p:spPr>
      </p:sp>
      <p:sp>
        <p:nvSpPr>
          <p:cNvPr id="16" name="Text 14"/>
          <p:cNvSpPr/>
          <p:nvPr/>
        </p:nvSpPr>
        <p:spPr>
          <a:xfrm>
            <a:off x="7680960" y="4526280"/>
            <a:ext cx="292608" cy="292608"/>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4</a:t>
            </a:r>
            <a:endParaRPr lang="en-US" sz="1200" dirty="0"/>
          </a:p>
        </p:txBody>
      </p:sp>
      <p:sp>
        <p:nvSpPr>
          <p:cNvPr id="17" name="Text 15"/>
          <p:cNvSpPr/>
          <p:nvPr/>
        </p:nvSpPr>
        <p:spPr>
          <a:xfrm>
            <a:off x="8138160" y="4480560"/>
            <a:ext cx="3108960" cy="822960"/>
          </a:xfrm>
          <a:prstGeom prst="rect">
            <a:avLst/>
          </a:prstGeom>
          <a:noFill/>
          <a:ln/>
        </p:spPr>
        <p:txBody>
          <a:bodyPr wrap="square" rtlCol="0" anchor="t"/>
          <a:lstStyle/>
          <a:p>
            <a:pPr indent="0" marL="0">
              <a:buNone/>
            </a:pPr>
            <a:r>
              <a:rPr lang="en-US" sz="1300" dirty="0">
                <a:solidFill>
                  <a:srgbClr val="1A1D1A"/>
                </a:solidFill>
                <a:latin typeface="Calibri" pitchFamily="34" charset="0"/>
                <a:ea typeface="Calibri" pitchFamily="34" charset="-122"/>
                <a:cs typeface="Calibri" pitchFamily="34" charset="-120"/>
              </a:rPr>
              <a:t>Instinct catches 2; the checklist catches 7</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5EF"/>
        </a:solidFill>
      </p:bgPr>
    </p:bg>
    <p:spTree>
      <p:nvGrpSpPr>
        <p:cNvPr id="1" name=""/>
        <p:cNvGrpSpPr/>
        <p:nvPr/>
      </p:nvGrpSpPr>
      <p:grpSpPr>
        <a:xfrm>
          <a:off x="0" y="0"/>
          <a:ext cx="0" cy="0"/>
          <a:chOff x="0" y="0"/>
          <a:chExt cx="0" cy="0"/>
        </a:xfrm>
      </p:grpSpPr>
      <p:sp>
        <p:nvSpPr>
          <p:cNvPr id="2" name="Text 0"/>
          <p:cNvSpPr/>
          <p:nvPr/>
        </p:nvSpPr>
        <p:spPr>
          <a:xfrm>
            <a:off x="640080" y="502920"/>
            <a:ext cx="10058400" cy="274320"/>
          </a:xfrm>
          <a:prstGeom prst="rect">
            <a:avLst/>
          </a:prstGeom>
          <a:noFill/>
          <a:ln/>
        </p:spPr>
        <p:txBody>
          <a:bodyPr wrap="square" rtlCol="0" anchor="ctr"/>
          <a:lstStyle/>
          <a:p>
            <a:pPr indent="0" marL="0">
              <a:buNone/>
            </a:pPr>
            <a:r>
              <a:rPr lang="en-US" sz="1100" b="1" spc="300" kern="0" dirty="0">
                <a:solidFill>
                  <a:srgbClr val="3F5E4E"/>
                </a:solidFill>
                <a:latin typeface="Calibri" pitchFamily="34" charset="0"/>
                <a:ea typeface="Calibri" pitchFamily="34" charset="-122"/>
                <a:cs typeface="Calibri" pitchFamily="34" charset="-120"/>
              </a:rPr>
              <a:t>STEP 4</a:t>
            </a:r>
            <a:endParaRPr lang="en-US" sz="1100" dirty="0"/>
          </a:p>
        </p:txBody>
      </p:sp>
      <p:sp>
        <p:nvSpPr>
          <p:cNvPr id="3" name="Text 1"/>
          <p:cNvSpPr/>
          <p:nvPr/>
        </p:nvSpPr>
        <p:spPr>
          <a:xfrm>
            <a:off x="731520" y="1371600"/>
            <a:ext cx="6400800" cy="1097280"/>
          </a:xfrm>
          <a:prstGeom prst="rect">
            <a:avLst/>
          </a:prstGeom>
          <a:noFill/>
          <a:ln/>
        </p:spPr>
        <p:txBody>
          <a:bodyPr wrap="square" rtlCol="0" anchor="ctr"/>
          <a:lstStyle/>
          <a:p>
            <a:pPr indent="0" marL="0">
              <a:lnSpc>
                <a:spcPts val="3600"/>
              </a:lnSpc>
              <a:buNone/>
            </a:pPr>
            <a:r>
              <a:rPr lang="en-US" sz="3200" b="1" dirty="0">
                <a:solidFill>
                  <a:srgbClr val="3F5E4E"/>
                </a:solidFill>
                <a:latin typeface="Cambria" pitchFamily="34" charset="0"/>
                <a:ea typeface="Cambria" pitchFamily="34" charset="-122"/>
                <a:cs typeface="Cambria" pitchFamily="34" charset="-120"/>
              </a:rPr>
              <a:t>Document so it's reproducible.</a:t>
            </a:r>
            <a:endParaRPr lang="en-US" sz="3200" dirty="0"/>
          </a:p>
        </p:txBody>
      </p:sp>
      <p:sp>
        <p:nvSpPr>
          <p:cNvPr id="4" name="Text 2"/>
          <p:cNvSpPr/>
          <p:nvPr/>
        </p:nvSpPr>
        <p:spPr>
          <a:xfrm>
            <a:off x="731520" y="2743200"/>
            <a:ext cx="6035040" cy="1280160"/>
          </a:xfrm>
          <a:prstGeom prst="rect">
            <a:avLst/>
          </a:prstGeom>
          <a:noFill/>
          <a:ln/>
        </p:spPr>
        <p:txBody>
          <a:bodyPr wrap="square" rtlCol="0" anchor="ctr"/>
          <a:lstStyle/>
          <a:p>
            <a:pPr indent="0" marL="0">
              <a:buNone/>
            </a:pPr>
            <a:r>
              <a:rPr lang="en-US" sz="1600" dirty="0">
                <a:solidFill>
                  <a:srgbClr val="3A3D37"/>
                </a:solidFill>
                <a:latin typeface="Calibri" pitchFamily="34" charset="0"/>
                <a:ea typeface="Calibri" pitchFamily="34" charset="-122"/>
                <a:cs typeface="Calibri" pitchFamily="34" charset="-120"/>
              </a:rPr>
              <a:t>A good log lets a colleague — or future you — follow the reasoning and rebuild the workflow.</a:t>
            </a:r>
            <a:endParaRPr lang="en-US" sz="1600" dirty="0"/>
          </a:p>
        </p:txBody>
      </p:sp>
      <p:sp>
        <p:nvSpPr>
          <p:cNvPr id="5" name="Shape 3"/>
          <p:cNvSpPr/>
          <p:nvPr/>
        </p:nvSpPr>
        <p:spPr>
          <a:xfrm>
            <a:off x="7315200" y="1371600"/>
            <a:ext cx="4114800" cy="4206240"/>
          </a:xfrm>
          <a:prstGeom prst="roundRect">
            <a:avLst>
              <a:gd name="adj" fmla="val 1778"/>
            </a:avLst>
          </a:prstGeom>
          <a:solidFill>
            <a:srgbClr val="EEF1EC"/>
          </a:solidFill>
          <a:ln/>
        </p:spPr>
      </p:sp>
      <p:sp>
        <p:nvSpPr>
          <p:cNvPr id="6" name="Shape 4"/>
          <p:cNvSpPr/>
          <p:nvPr/>
        </p:nvSpPr>
        <p:spPr>
          <a:xfrm>
            <a:off x="7680960" y="1783080"/>
            <a:ext cx="292608" cy="292608"/>
          </a:xfrm>
          <a:prstGeom prst="ellipse">
            <a:avLst/>
          </a:prstGeom>
          <a:solidFill>
            <a:srgbClr val="3F5E4E"/>
          </a:solidFill>
          <a:ln/>
        </p:spPr>
      </p:sp>
      <p:sp>
        <p:nvSpPr>
          <p:cNvPr id="7" name="Text 5"/>
          <p:cNvSpPr/>
          <p:nvPr/>
        </p:nvSpPr>
        <p:spPr>
          <a:xfrm>
            <a:off x="7680960" y="1783080"/>
            <a:ext cx="292608" cy="292608"/>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8" name="Text 6"/>
          <p:cNvSpPr/>
          <p:nvPr/>
        </p:nvSpPr>
        <p:spPr>
          <a:xfrm>
            <a:off x="8138160" y="1737360"/>
            <a:ext cx="3108960" cy="822960"/>
          </a:xfrm>
          <a:prstGeom prst="rect">
            <a:avLst/>
          </a:prstGeom>
          <a:noFill/>
          <a:ln/>
        </p:spPr>
        <p:txBody>
          <a:bodyPr wrap="square" rtlCol="0" anchor="t"/>
          <a:lstStyle/>
          <a:p>
            <a:pPr indent="0" marL="0">
              <a:buNone/>
            </a:pPr>
            <a:r>
              <a:rPr lang="en-US" sz="1300" dirty="0">
                <a:solidFill>
                  <a:srgbClr val="1A1D1A"/>
                </a:solidFill>
                <a:latin typeface="Calibri" pitchFamily="34" charset="0"/>
                <a:ea typeface="Calibri" pitchFamily="34" charset="-122"/>
                <a:cs typeface="Calibri" pitchFamily="34" charset="-120"/>
              </a:rPr>
              <a:t>What you decided</a:t>
            </a:r>
            <a:endParaRPr lang="en-US" sz="1300" dirty="0"/>
          </a:p>
        </p:txBody>
      </p:sp>
      <p:sp>
        <p:nvSpPr>
          <p:cNvPr id="9" name="Shape 7"/>
          <p:cNvSpPr/>
          <p:nvPr/>
        </p:nvSpPr>
        <p:spPr>
          <a:xfrm>
            <a:off x="7680960" y="2697480"/>
            <a:ext cx="292608" cy="292608"/>
          </a:xfrm>
          <a:prstGeom prst="ellipse">
            <a:avLst/>
          </a:prstGeom>
          <a:solidFill>
            <a:srgbClr val="3F5E4E"/>
          </a:solidFill>
          <a:ln/>
        </p:spPr>
      </p:sp>
      <p:sp>
        <p:nvSpPr>
          <p:cNvPr id="10" name="Text 8"/>
          <p:cNvSpPr/>
          <p:nvPr/>
        </p:nvSpPr>
        <p:spPr>
          <a:xfrm>
            <a:off x="7680960" y="2697480"/>
            <a:ext cx="292608" cy="292608"/>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1" name="Text 9"/>
          <p:cNvSpPr/>
          <p:nvPr/>
        </p:nvSpPr>
        <p:spPr>
          <a:xfrm>
            <a:off x="8138160" y="2651760"/>
            <a:ext cx="3108960" cy="822960"/>
          </a:xfrm>
          <a:prstGeom prst="rect">
            <a:avLst/>
          </a:prstGeom>
          <a:noFill/>
          <a:ln/>
        </p:spPr>
        <p:txBody>
          <a:bodyPr wrap="square" rtlCol="0" anchor="t"/>
          <a:lstStyle/>
          <a:p>
            <a:pPr indent="0" marL="0">
              <a:buNone/>
            </a:pPr>
            <a:r>
              <a:rPr lang="en-US" sz="1300" dirty="0">
                <a:solidFill>
                  <a:srgbClr val="1A1D1A"/>
                </a:solidFill>
                <a:latin typeface="Calibri" pitchFamily="34" charset="0"/>
                <a:ea typeface="Calibri" pitchFamily="34" charset="-122"/>
                <a:cs typeface="Calibri" pitchFamily="34" charset="-120"/>
              </a:rPr>
              <a:t>What you changed</a:t>
            </a:r>
            <a:endParaRPr lang="en-US" sz="1300" dirty="0"/>
          </a:p>
        </p:txBody>
      </p:sp>
      <p:sp>
        <p:nvSpPr>
          <p:cNvPr id="12" name="Shape 10"/>
          <p:cNvSpPr/>
          <p:nvPr/>
        </p:nvSpPr>
        <p:spPr>
          <a:xfrm>
            <a:off x="7680960" y="3611880"/>
            <a:ext cx="292608" cy="292608"/>
          </a:xfrm>
          <a:prstGeom prst="ellipse">
            <a:avLst/>
          </a:prstGeom>
          <a:solidFill>
            <a:srgbClr val="3F5E4E"/>
          </a:solidFill>
          <a:ln/>
        </p:spPr>
      </p:sp>
      <p:sp>
        <p:nvSpPr>
          <p:cNvPr id="13" name="Text 11"/>
          <p:cNvSpPr/>
          <p:nvPr/>
        </p:nvSpPr>
        <p:spPr>
          <a:xfrm>
            <a:off x="7680960" y="3611880"/>
            <a:ext cx="292608" cy="292608"/>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14" name="Text 12"/>
          <p:cNvSpPr/>
          <p:nvPr/>
        </p:nvSpPr>
        <p:spPr>
          <a:xfrm>
            <a:off x="8138160" y="3566160"/>
            <a:ext cx="3108960" cy="822960"/>
          </a:xfrm>
          <a:prstGeom prst="rect">
            <a:avLst/>
          </a:prstGeom>
          <a:noFill/>
          <a:ln/>
        </p:spPr>
        <p:txBody>
          <a:bodyPr wrap="square" rtlCol="0" anchor="t"/>
          <a:lstStyle/>
          <a:p>
            <a:pPr indent="0" marL="0">
              <a:buNone/>
            </a:pPr>
            <a:r>
              <a:rPr lang="en-US" sz="1300" dirty="0">
                <a:solidFill>
                  <a:srgbClr val="1A1D1A"/>
                </a:solidFill>
                <a:latin typeface="Calibri" pitchFamily="34" charset="0"/>
                <a:ea typeface="Calibri" pitchFamily="34" charset="-122"/>
                <a:cs typeface="Calibri" pitchFamily="34" charset="-120"/>
              </a:rPr>
              <a:t>Why</a:t>
            </a:r>
            <a:endParaRPr lang="en-US" sz="1300" dirty="0"/>
          </a:p>
        </p:txBody>
      </p:sp>
      <p:sp>
        <p:nvSpPr>
          <p:cNvPr id="15" name="Shape 13"/>
          <p:cNvSpPr/>
          <p:nvPr/>
        </p:nvSpPr>
        <p:spPr>
          <a:xfrm>
            <a:off x="7680960" y="4526280"/>
            <a:ext cx="292608" cy="292608"/>
          </a:xfrm>
          <a:prstGeom prst="ellipse">
            <a:avLst/>
          </a:prstGeom>
          <a:solidFill>
            <a:srgbClr val="3F5E4E"/>
          </a:solidFill>
          <a:ln/>
        </p:spPr>
      </p:sp>
      <p:sp>
        <p:nvSpPr>
          <p:cNvPr id="16" name="Text 14"/>
          <p:cNvSpPr/>
          <p:nvPr/>
        </p:nvSpPr>
        <p:spPr>
          <a:xfrm>
            <a:off x="7680960" y="4526280"/>
            <a:ext cx="292608" cy="292608"/>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4</a:t>
            </a:r>
            <a:endParaRPr lang="en-US" sz="1200" dirty="0"/>
          </a:p>
        </p:txBody>
      </p:sp>
      <p:sp>
        <p:nvSpPr>
          <p:cNvPr id="17" name="Text 15"/>
          <p:cNvSpPr/>
          <p:nvPr/>
        </p:nvSpPr>
        <p:spPr>
          <a:xfrm>
            <a:off x="8138160" y="4480560"/>
            <a:ext cx="3108960" cy="822960"/>
          </a:xfrm>
          <a:prstGeom prst="rect">
            <a:avLst/>
          </a:prstGeom>
          <a:noFill/>
          <a:ln/>
        </p:spPr>
        <p:txBody>
          <a:bodyPr wrap="square" rtlCol="0" anchor="t"/>
          <a:lstStyle/>
          <a:p>
            <a:pPr indent="0" marL="0">
              <a:buNone/>
            </a:pPr>
            <a:r>
              <a:rPr lang="en-US" sz="1300" dirty="0">
                <a:solidFill>
                  <a:srgbClr val="1A1D1A"/>
                </a:solidFill>
                <a:latin typeface="Calibri" pitchFamily="34" charset="0"/>
                <a:ea typeface="Calibri" pitchFamily="34" charset="-122"/>
                <a:cs typeface="Calibri" pitchFamily="34" charset="-120"/>
              </a:rPr>
              <a:t>Reproducible, not bureaucratic</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A1D1A"/>
        </a:solidFill>
      </p:bgPr>
    </p:bg>
    <p:spTree>
      <p:nvGrpSpPr>
        <p:cNvPr id="1" name=""/>
        <p:cNvGrpSpPr/>
        <p:nvPr/>
      </p:nvGrpSpPr>
      <p:grpSpPr>
        <a:xfrm>
          <a:off x="0" y="0"/>
          <a:ext cx="0" cy="0"/>
          <a:chOff x="0" y="0"/>
          <a:chExt cx="0" cy="0"/>
        </a:xfrm>
      </p:grpSpPr>
      <p:sp>
        <p:nvSpPr>
          <p:cNvPr id="2" name="Text 0"/>
          <p:cNvSpPr/>
          <p:nvPr/>
        </p:nvSpPr>
        <p:spPr>
          <a:xfrm>
            <a:off x="640080" y="502920"/>
            <a:ext cx="10058400" cy="274320"/>
          </a:xfrm>
          <a:prstGeom prst="rect">
            <a:avLst/>
          </a:prstGeom>
          <a:noFill/>
          <a:ln/>
        </p:spPr>
        <p:txBody>
          <a:bodyPr wrap="square" rtlCol="0" anchor="ctr"/>
          <a:lstStyle/>
          <a:p>
            <a:pPr indent="0" marL="0">
              <a:buNone/>
            </a:pPr>
            <a:r>
              <a:rPr lang="en-US" sz="1100" b="1" spc="300" kern="0" dirty="0">
                <a:solidFill>
                  <a:srgbClr val="C4623F"/>
                </a:solidFill>
                <a:latin typeface="Calibri" pitchFamily="34" charset="0"/>
                <a:ea typeface="Calibri" pitchFamily="34" charset="-122"/>
                <a:cs typeface="Calibri" pitchFamily="34" charset="-120"/>
              </a:rPr>
              <a:t>THE AUDIT CHECKLIST</a:t>
            </a:r>
            <a:endParaRPr lang="en-US" sz="1100" dirty="0"/>
          </a:p>
        </p:txBody>
      </p:sp>
      <p:sp>
        <p:nvSpPr>
          <p:cNvPr id="3" name="Text 1"/>
          <p:cNvSpPr/>
          <p:nvPr/>
        </p:nvSpPr>
        <p:spPr>
          <a:xfrm>
            <a:off x="731520" y="914400"/>
            <a:ext cx="10515600" cy="548640"/>
          </a:xfrm>
          <a:prstGeom prst="rect">
            <a:avLst/>
          </a:prstGeom>
          <a:noFill/>
          <a:ln/>
        </p:spPr>
        <p:txBody>
          <a:bodyPr wrap="square" rtlCol="0" anchor="ctr"/>
          <a:lstStyle/>
          <a:p>
            <a:pPr indent="0" marL="0">
              <a:buNone/>
            </a:pPr>
            <a:r>
              <a:rPr lang="en-US" sz="2600" b="1" dirty="0">
                <a:solidFill>
                  <a:srgbClr val="F7F5EF"/>
                </a:solidFill>
                <a:latin typeface="Cambria" pitchFamily="34" charset="0"/>
                <a:ea typeface="Cambria" pitchFamily="34" charset="-122"/>
                <a:cs typeface="Cambria" pitchFamily="34" charset="-120"/>
              </a:rPr>
              <a:t>Seven questions before any output reaches a learner</a:t>
            </a:r>
            <a:endParaRPr lang="en-US" sz="2600" dirty="0"/>
          </a:p>
        </p:txBody>
      </p:sp>
      <p:sp>
        <p:nvSpPr>
          <p:cNvPr id="4" name="Text 2"/>
          <p:cNvSpPr/>
          <p:nvPr/>
        </p:nvSpPr>
        <p:spPr>
          <a:xfrm>
            <a:off x="731520" y="1737360"/>
            <a:ext cx="457200" cy="457200"/>
          </a:xfrm>
          <a:prstGeom prst="rect">
            <a:avLst/>
          </a:prstGeom>
          <a:noFill/>
          <a:ln/>
        </p:spPr>
        <p:txBody>
          <a:bodyPr wrap="square" rtlCol="0" anchor="ctr"/>
          <a:lstStyle/>
          <a:p>
            <a:pPr algn="ctr" indent="0" marL="0">
              <a:buNone/>
            </a:pPr>
            <a:r>
              <a:rPr lang="en-US" sz="2000" b="1" dirty="0">
                <a:solidFill>
                  <a:srgbClr val="C4623F"/>
                </a:solidFill>
                <a:latin typeface="Cambria" pitchFamily="34" charset="0"/>
                <a:ea typeface="Cambria" pitchFamily="34" charset="-122"/>
                <a:cs typeface="Cambria" pitchFamily="34" charset="-120"/>
              </a:rPr>
              <a:t>1</a:t>
            </a:r>
            <a:endParaRPr lang="en-US" sz="2000" dirty="0"/>
          </a:p>
        </p:txBody>
      </p:sp>
      <p:sp>
        <p:nvSpPr>
          <p:cNvPr id="5" name="Text 3"/>
          <p:cNvSpPr/>
          <p:nvPr/>
        </p:nvSpPr>
        <p:spPr>
          <a:xfrm>
            <a:off x="1280160" y="1719072"/>
            <a:ext cx="4754880" cy="548640"/>
          </a:xfrm>
          <a:prstGeom prst="rect">
            <a:avLst/>
          </a:prstGeom>
          <a:noFill/>
          <a:ln/>
        </p:spPr>
        <p:txBody>
          <a:bodyPr wrap="square" rtlCol="0" anchor="ctr"/>
          <a:lstStyle/>
          <a:p>
            <a:pPr indent="0" marL="0">
              <a:buNone/>
            </a:pPr>
            <a:r>
              <a:rPr lang="en-US" sz="1500" b="1" dirty="0">
                <a:solidFill>
                  <a:srgbClr val="F7F5EF"/>
                </a:solidFill>
                <a:latin typeface="Calibri" pitchFamily="34" charset="0"/>
                <a:ea typeface="Calibri" pitchFamily="34" charset="-122"/>
                <a:cs typeface="Calibri" pitchFamily="34" charset="-120"/>
              </a:rPr>
              <a:t>Does the output match the brief?</a:t>
            </a:r>
            <a:endParaRPr lang="en-US" sz="1500" dirty="0"/>
          </a:p>
        </p:txBody>
      </p:sp>
      <p:sp>
        <p:nvSpPr>
          <p:cNvPr id="6" name="Text 4"/>
          <p:cNvSpPr/>
          <p:nvPr/>
        </p:nvSpPr>
        <p:spPr>
          <a:xfrm>
            <a:off x="731520" y="2788920"/>
            <a:ext cx="457200" cy="457200"/>
          </a:xfrm>
          <a:prstGeom prst="rect">
            <a:avLst/>
          </a:prstGeom>
          <a:noFill/>
          <a:ln/>
        </p:spPr>
        <p:txBody>
          <a:bodyPr wrap="square" rtlCol="0" anchor="ctr"/>
          <a:lstStyle/>
          <a:p>
            <a:pPr algn="ctr" indent="0" marL="0">
              <a:buNone/>
            </a:pPr>
            <a:r>
              <a:rPr lang="en-US" sz="2000" b="1" dirty="0">
                <a:solidFill>
                  <a:srgbClr val="C4623F"/>
                </a:solidFill>
                <a:latin typeface="Cambria" pitchFamily="34" charset="0"/>
                <a:ea typeface="Cambria" pitchFamily="34" charset="-122"/>
                <a:cs typeface="Cambria" pitchFamily="34" charset="-120"/>
              </a:rPr>
              <a:t>2</a:t>
            </a:r>
            <a:endParaRPr lang="en-US" sz="2000" dirty="0"/>
          </a:p>
        </p:txBody>
      </p:sp>
      <p:sp>
        <p:nvSpPr>
          <p:cNvPr id="7" name="Text 5"/>
          <p:cNvSpPr/>
          <p:nvPr/>
        </p:nvSpPr>
        <p:spPr>
          <a:xfrm>
            <a:off x="1280160" y="2770632"/>
            <a:ext cx="4754880" cy="548640"/>
          </a:xfrm>
          <a:prstGeom prst="rect">
            <a:avLst/>
          </a:prstGeom>
          <a:noFill/>
          <a:ln/>
        </p:spPr>
        <p:txBody>
          <a:bodyPr wrap="square" rtlCol="0" anchor="ctr"/>
          <a:lstStyle/>
          <a:p>
            <a:pPr indent="0" marL="0">
              <a:buNone/>
            </a:pPr>
            <a:r>
              <a:rPr lang="en-US" sz="1500" b="1" dirty="0">
                <a:solidFill>
                  <a:srgbClr val="F7F5EF"/>
                </a:solidFill>
                <a:latin typeface="Calibri" pitchFamily="34" charset="0"/>
                <a:ea typeface="Calibri" pitchFamily="34" charset="-122"/>
                <a:cs typeface="Calibri" pitchFamily="34" charset="-120"/>
              </a:rPr>
              <a:t>Does the tone fit the context?</a:t>
            </a:r>
            <a:endParaRPr lang="en-US" sz="1500" dirty="0"/>
          </a:p>
        </p:txBody>
      </p:sp>
      <p:sp>
        <p:nvSpPr>
          <p:cNvPr id="8" name="Text 6"/>
          <p:cNvSpPr/>
          <p:nvPr/>
        </p:nvSpPr>
        <p:spPr>
          <a:xfrm>
            <a:off x="731520" y="3840480"/>
            <a:ext cx="457200" cy="457200"/>
          </a:xfrm>
          <a:prstGeom prst="rect">
            <a:avLst/>
          </a:prstGeom>
          <a:noFill/>
          <a:ln/>
        </p:spPr>
        <p:txBody>
          <a:bodyPr wrap="square" rtlCol="0" anchor="ctr"/>
          <a:lstStyle/>
          <a:p>
            <a:pPr algn="ctr" indent="0" marL="0">
              <a:buNone/>
            </a:pPr>
            <a:r>
              <a:rPr lang="en-US" sz="2000" b="1" dirty="0">
                <a:solidFill>
                  <a:srgbClr val="C4623F"/>
                </a:solidFill>
                <a:latin typeface="Cambria" pitchFamily="34" charset="0"/>
                <a:ea typeface="Cambria" pitchFamily="34" charset="-122"/>
                <a:cs typeface="Cambria" pitchFamily="34" charset="-120"/>
              </a:rPr>
              <a:t>3</a:t>
            </a:r>
            <a:endParaRPr lang="en-US" sz="2000" dirty="0"/>
          </a:p>
        </p:txBody>
      </p:sp>
      <p:sp>
        <p:nvSpPr>
          <p:cNvPr id="9" name="Text 7"/>
          <p:cNvSpPr/>
          <p:nvPr/>
        </p:nvSpPr>
        <p:spPr>
          <a:xfrm>
            <a:off x="1280160" y="3822192"/>
            <a:ext cx="4754880" cy="548640"/>
          </a:xfrm>
          <a:prstGeom prst="rect">
            <a:avLst/>
          </a:prstGeom>
          <a:noFill/>
          <a:ln/>
        </p:spPr>
        <p:txBody>
          <a:bodyPr wrap="square" rtlCol="0" anchor="ctr"/>
          <a:lstStyle/>
          <a:p>
            <a:pPr indent="0" marL="0">
              <a:buNone/>
            </a:pPr>
            <a:r>
              <a:rPr lang="en-US" sz="1500" b="1" dirty="0">
                <a:solidFill>
                  <a:srgbClr val="F7F5EF"/>
                </a:solidFill>
                <a:latin typeface="Calibri" pitchFamily="34" charset="0"/>
                <a:ea typeface="Calibri" pitchFamily="34" charset="-122"/>
                <a:cs typeface="Calibri" pitchFamily="34" charset="-120"/>
              </a:rPr>
              <a:t>Does it model the right behavior?</a:t>
            </a:r>
            <a:endParaRPr lang="en-US" sz="1500" dirty="0"/>
          </a:p>
        </p:txBody>
      </p:sp>
      <p:sp>
        <p:nvSpPr>
          <p:cNvPr id="10" name="Text 8"/>
          <p:cNvSpPr/>
          <p:nvPr/>
        </p:nvSpPr>
        <p:spPr>
          <a:xfrm>
            <a:off x="731520" y="4892040"/>
            <a:ext cx="457200" cy="457200"/>
          </a:xfrm>
          <a:prstGeom prst="rect">
            <a:avLst/>
          </a:prstGeom>
          <a:noFill/>
          <a:ln/>
        </p:spPr>
        <p:txBody>
          <a:bodyPr wrap="square" rtlCol="0" anchor="ctr"/>
          <a:lstStyle/>
          <a:p>
            <a:pPr algn="ctr" indent="0" marL="0">
              <a:buNone/>
            </a:pPr>
            <a:r>
              <a:rPr lang="en-US" sz="2000" b="1" dirty="0">
                <a:solidFill>
                  <a:srgbClr val="C4623F"/>
                </a:solidFill>
                <a:latin typeface="Cambria" pitchFamily="34" charset="0"/>
                <a:ea typeface="Cambria" pitchFamily="34" charset="-122"/>
                <a:cs typeface="Cambria" pitchFamily="34" charset="-120"/>
              </a:rPr>
              <a:t>4</a:t>
            </a:r>
            <a:endParaRPr lang="en-US" sz="2000" dirty="0"/>
          </a:p>
        </p:txBody>
      </p:sp>
      <p:sp>
        <p:nvSpPr>
          <p:cNvPr id="11" name="Text 9"/>
          <p:cNvSpPr/>
          <p:nvPr/>
        </p:nvSpPr>
        <p:spPr>
          <a:xfrm>
            <a:off x="1280160" y="4873752"/>
            <a:ext cx="4754880" cy="548640"/>
          </a:xfrm>
          <a:prstGeom prst="rect">
            <a:avLst/>
          </a:prstGeom>
          <a:noFill/>
          <a:ln/>
        </p:spPr>
        <p:txBody>
          <a:bodyPr wrap="square" rtlCol="0" anchor="ctr"/>
          <a:lstStyle/>
          <a:p>
            <a:pPr indent="0" marL="0">
              <a:buNone/>
            </a:pPr>
            <a:r>
              <a:rPr lang="en-US" sz="1500" b="1" dirty="0">
                <a:solidFill>
                  <a:srgbClr val="F7F5EF"/>
                </a:solidFill>
                <a:latin typeface="Calibri" pitchFamily="34" charset="0"/>
                <a:ea typeface="Calibri" pitchFamily="34" charset="-122"/>
                <a:cs typeface="Calibri" pitchFamily="34" charset="-120"/>
              </a:rPr>
              <a:t>Do assessments match the objective?</a:t>
            </a:r>
            <a:endParaRPr lang="en-US" sz="1500" dirty="0"/>
          </a:p>
        </p:txBody>
      </p:sp>
      <p:sp>
        <p:nvSpPr>
          <p:cNvPr id="12" name="Text 10"/>
          <p:cNvSpPr/>
          <p:nvPr/>
        </p:nvSpPr>
        <p:spPr>
          <a:xfrm>
            <a:off x="6309360" y="1737360"/>
            <a:ext cx="457200" cy="457200"/>
          </a:xfrm>
          <a:prstGeom prst="rect">
            <a:avLst/>
          </a:prstGeom>
          <a:noFill/>
          <a:ln/>
        </p:spPr>
        <p:txBody>
          <a:bodyPr wrap="square" rtlCol="0" anchor="ctr"/>
          <a:lstStyle/>
          <a:p>
            <a:pPr algn="ctr" indent="0" marL="0">
              <a:buNone/>
            </a:pPr>
            <a:r>
              <a:rPr lang="en-US" sz="2000" b="1" dirty="0">
                <a:solidFill>
                  <a:srgbClr val="C4623F"/>
                </a:solidFill>
                <a:latin typeface="Cambria" pitchFamily="34" charset="0"/>
                <a:ea typeface="Cambria" pitchFamily="34" charset="-122"/>
                <a:cs typeface="Cambria" pitchFamily="34" charset="-120"/>
              </a:rPr>
              <a:t>5</a:t>
            </a:r>
            <a:endParaRPr lang="en-US" sz="2000" dirty="0"/>
          </a:p>
        </p:txBody>
      </p:sp>
      <p:sp>
        <p:nvSpPr>
          <p:cNvPr id="13" name="Text 11"/>
          <p:cNvSpPr/>
          <p:nvPr/>
        </p:nvSpPr>
        <p:spPr>
          <a:xfrm>
            <a:off x="6858000" y="1719072"/>
            <a:ext cx="4754880" cy="548640"/>
          </a:xfrm>
          <a:prstGeom prst="rect">
            <a:avLst/>
          </a:prstGeom>
          <a:noFill/>
          <a:ln/>
        </p:spPr>
        <p:txBody>
          <a:bodyPr wrap="square" rtlCol="0" anchor="ctr"/>
          <a:lstStyle/>
          <a:p>
            <a:pPr indent="0" marL="0">
              <a:buNone/>
            </a:pPr>
            <a:r>
              <a:rPr lang="en-US" sz="1500" b="1" dirty="0">
                <a:solidFill>
                  <a:srgbClr val="F7F5EF"/>
                </a:solidFill>
                <a:latin typeface="Calibri" pitchFamily="34" charset="0"/>
                <a:ea typeface="Calibri" pitchFamily="34" charset="-122"/>
                <a:cs typeface="Calibri" pitchFamily="34" charset="-120"/>
              </a:rPr>
              <a:t>Is it built for a real, diagnosed need?</a:t>
            </a:r>
            <a:endParaRPr lang="en-US" sz="1500" dirty="0"/>
          </a:p>
        </p:txBody>
      </p:sp>
      <p:sp>
        <p:nvSpPr>
          <p:cNvPr id="14" name="Text 12"/>
          <p:cNvSpPr/>
          <p:nvPr/>
        </p:nvSpPr>
        <p:spPr>
          <a:xfrm>
            <a:off x="6309360" y="2788920"/>
            <a:ext cx="457200" cy="457200"/>
          </a:xfrm>
          <a:prstGeom prst="rect">
            <a:avLst/>
          </a:prstGeom>
          <a:noFill/>
          <a:ln/>
        </p:spPr>
        <p:txBody>
          <a:bodyPr wrap="square" rtlCol="0" anchor="ctr"/>
          <a:lstStyle/>
          <a:p>
            <a:pPr algn="ctr" indent="0" marL="0">
              <a:buNone/>
            </a:pPr>
            <a:r>
              <a:rPr lang="en-US" sz="2000" b="1" dirty="0">
                <a:solidFill>
                  <a:srgbClr val="C4623F"/>
                </a:solidFill>
                <a:latin typeface="Cambria" pitchFamily="34" charset="0"/>
                <a:ea typeface="Cambria" pitchFamily="34" charset="-122"/>
                <a:cs typeface="Cambria" pitchFamily="34" charset="-120"/>
              </a:rPr>
              <a:t>6</a:t>
            </a:r>
            <a:endParaRPr lang="en-US" sz="2000" dirty="0"/>
          </a:p>
        </p:txBody>
      </p:sp>
      <p:sp>
        <p:nvSpPr>
          <p:cNvPr id="15" name="Text 13"/>
          <p:cNvSpPr/>
          <p:nvPr/>
        </p:nvSpPr>
        <p:spPr>
          <a:xfrm>
            <a:off x="6858000" y="2770632"/>
            <a:ext cx="4754880" cy="548640"/>
          </a:xfrm>
          <a:prstGeom prst="rect">
            <a:avLst/>
          </a:prstGeom>
          <a:noFill/>
          <a:ln/>
        </p:spPr>
        <p:txBody>
          <a:bodyPr wrap="square" rtlCol="0" anchor="ctr"/>
          <a:lstStyle/>
          <a:p>
            <a:pPr indent="0" marL="0">
              <a:buNone/>
            </a:pPr>
            <a:r>
              <a:rPr lang="en-US" sz="1500" b="1" dirty="0">
                <a:solidFill>
                  <a:srgbClr val="F7F5EF"/>
                </a:solidFill>
                <a:latin typeface="Calibri" pitchFamily="34" charset="0"/>
                <a:ea typeface="Calibri" pitchFamily="34" charset="-122"/>
                <a:cs typeface="Calibri" pitchFamily="34" charset="-120"/>
              </a:rPr>
              <a:t>Does it ask the learner to do something?</a:t>
            </a:r>
            <a:endParaRPr lang="en-US" sz="1500" dirty="0"/>
          </a:p>
        </p:txBody>
      </p:sp>
      <p:sp>
        <p:nvSpPr>
          <p:cNvPr id="16" name="Text 14"/>
          <p:cNvSpPr/>
          <p:nvPr/>
        </p:nvSpPr>
        <p:spPr>
          <a:xfrm>
            <a:off x="6309360" y="3840480"/>
            <a:ext cx="457200" cy="457200"/>
          </a:xfrm>
          <a:prstGeom prst="rect">
            <a:avLst/>
          </a:prstGeom>
          <a:noFill/>
          <a:ln/>
        </p:spPr>
        <p:txBody>
          <a:bodyPr wrap="square" rtlCol="0" anchor="ctr"/>
          <a:lstStyle/>
          <a:p>
            <a:pPr algn="ctr" indent="0" marL="0">
              <a:buNone/>
            </a:pPr>
            <a:r>
              <a:rPr lang="en-US" sz="2000" b="1" dirty="0">
                <a:solidFill>
                  <a:srgbClr val="C4623F"/>
                </a:solidFill>
                <a:latin typeface="Cambria" pitchFamily="34" charset="0"/>
                <a:ea typeface="Cambria" pitchFamily="34" charset="-122"/>
                <a:cs typeface="Cambria" pitchFamily="34" charset="-120"/>
              </a:rPr>
              <a:t>7</a:t>
            </a:r>
            <a:endParaRPr lang="en-US" sz="2000" dirty="0"/>
          </a:p>
        </p:txBody>
      </p:sp>
      <p:sp>
        <p:nvSpPr>
          <p:cNvPr id="17" name="Text 15"/>
          <p:cNvSpPr/>
          <p:nvPr/>
        </p:nvSpPr>
        <p:spPr>
          <a:xfrm>
            <a:off x="6858000" y="3822192"/>
            <a:ext cx="4754880" cy="548640"/>
          </a:xfrm>
          <a:prstGeom prst="rect">
            <a:avLst/>
          </a:prstGeom>
          <a:noFill/>
          <a:ln/>
        </p:spPr>
        <p:txBody>
          <a:bodyPr wrap="square" rtlCol="0" anchor="ctr"/>
          <a:lstStyle/>
          <a:p>
            <a:pPr indent="0" marL="0">
              <a:buNone/>
            </a:pPr>
            <a:r>
              <a:rPr lang="en-US" sz="1500" b="1" dirty="0">
                <a:solidFill>
                  <a:srgbClr val="F7F5EF"/>
                </a:solidFill>
                <a:latin typeface="Calibri" pitchFamily="34" charset="0"/>
                <a:ea typeface="Calibri" pitchFamily="34" charset="-122"/>
                <a:cs typeface="Calibri" pitchFamily="34" charset="-120"/>
              </a:rPr>
              <a:t>Is it accurate and accessible?</a:t>
            </a:r>
            <a:endParaRPr lang="en-US" sz="15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2026-06-13T18:43:41Z</dcterms:created>
  <dcterms:modified xsi:type="dcterms:W3CDTF">2026-06-13T18:43:41Z</dcterms:modified>
</cp:coreProperties>
</file>